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56" r:id="rId2"/>
    <p:sldId id="444" r:id="rId3"/>
    <p:sldId id="359" r:id="rId4"/>
    <p:sldId id="375" r:id="rId5"/>
    <p:sldId id="445" r:id="rId6"/>
    <p:sldId id="386" r:id="rId7"/>
    <p:sldId id="390" r:id="rId8"/>
    <p:sldId id="446" r:id="rId9"/>
    <p:sldId id="425" r:id="rId10"/>
    <p:sldId id="427" r:id="rId11"/>
    <p:sldId id="447" r:id="rId12"/>
    <p:sldId id="448" r:id="rId13"/>
    <p:sldId id="433" r:id="rId14"/>
    <p:sldId id="435" r:id="rId15"/>
    <p:sldId id="437" r:id="rId16"/>
    <p:sldId id="439" r:id="rId17"/>
    <p:sldId id="512" r:id="rId18"/>
    <p:sldId id="510" r:id="rId19"/>
    <p:sldId id="423" r:id="rId20"/>
    <p:sldId id="441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872B9"/>
    <a:srgbClr val="396EAA"/>
    <a:srgbClr val="0072BC"/>
    <a:srgbClr val="F58620"/>
    <a:srgbClr val="A7DFF8"/>
    <a:srgbClr val="FFFFFF"/>
    <a:srgbClr val="FBB615"/>
    <a:srgbClr val="FDB714"/>
    <a:srgbClr val="FFC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556" autoAdjust="0"/>
    <p:restoredTop sz="94660"/>
  </p:normalViewPr>
  <p:slideViewPr>
    <p:cSldViewPr snapToGrid="0">
      <p:cViewPr varScale="1">
        <p:scale>
          <a:sx n="86" d="100"/>
          <a:sy n="86" d="100"/>
        </p:scale>
        <p:origin x="946" y="-22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B0D3EC-CA48-DF48-9B02-9270A9738DDF}" type="datetimeFigureOut">
              <a:t>4/17/2026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FF5F96-EDFF-454D-8232-E092BE4E190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8306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8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28650" y="2642034"/>
            <a:ext cx="7906109" cy="628739"/>
          </a:xfrm>
        </p:spPr>
        <p:txBody>
          <a:bodyPr anchor="b">
            <a:noAutofit/>
          </a:bodyPr>
          <a:lstStyle>
            <a:lvl1pPr algn="l">
              <a:defRPr sz="32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8650" y="3357623"/>
            <a:ext cx="6858000" cy="429373"/>
          </a:xfrm>
        </p:spPr>
        <p:txBody>
          <a:bodyPr>
            <a:normAutofit/>
          </a:bodyPr>
          <a:lstStyle>
            <a:lvl1pPr marL="0" indent="0" algn="l">
              <a:buNone/>
              <a:defRPr sz="2000" b="1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414" y="467218"/>
            <a:ext cx="1457746" cy="954750"/>
          </a:xfrm>
          <a:prstGeom prst="rect">
            <a:avLst/>
          </a:prstGeom>
        </p:spPr>
      </p:pic>
      <p:sp>
        <p:nvSpPr>
          <p:cNvPr id="11" name="TextBox 10"/>
          <p:cNvSpPr txBox="1"/>
          <p:nvPr userDrawn="1"/>
        </p:nvSpPr>
        <p:spPr>
          <a:xfrm>
            <a:off x="2207160" y="1118050"/>
            <a:ext cx="657327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TRUNG TÂM KỸ THUẬT TIÊU CHUẨN ĐO L</a:t>
            </a:r>
            <a:r>
              <a:rPr lang="vi-VN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Ư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ỜNG CHẤT L</a:t>
            </a:r>
            <a:r>
              <a:rPr lang="vi-VN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Ư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ỢNG 3</a:t>
            </a: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55" y="2847427"/>
            <a:ext cx="615253" cy="710302"/>
          </a:xfrm>
          <a:prstGeom prst="rect">
            <a:avLst/>
          </a:prstGeom>
        </p:spPr>
      </p:pic>
      <p:grpSp>
        <p:nvGrpSpPr>
          <p:cNvPr id="18" name="Group 17"/>
          <p:cNvGrpSpPr/>
          <p:nvPr userDrawn="1"/>
        </p:nvGrpSpPr>
        <p:grpSpPr>
          <a:xfrm>
            <a:off x="6595973" y="4857843"/>
            <a:ext cx="2155771" cy="646331"/>
            <a:chOff x="6457950" y="4504160"/>
            <a:chExt cx="2155771" cy="646331"/>
          </a:xfrm>
        </p:grpSpPr>
        <p:pic>
          <p:nvPicPr>
            <p:cNvPr id="15" name="Picture 14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57950" y="4535115"/>
              <a:ext cx="506218" cy="584422"/>
            </a:xfrm>
            <a:prstGeom prst="rect">
              <a:avLst/>
            </a:prstGeom>
          </p:spPr>
        </p:pic>
        <p:sp>
          <p:nvSpPr>
            <p:cNvPr id="16" name="Rectangle 15"/>
            <p:cNvSpPr/>
            <p:nvPr userDrawn="1"/>
          </p:nvSpPr>
          <p:spPr>
            <a:xfrm>
              <a:off x="7007298" y="4535115"/>
              <a:ext cx="55579" cy="58442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/>
            <p:cNvSpPr txBox="1"/>
            <p:nvPr userDrawn="1"/>
          </p:nvSpPr>
          <p:spPr>
            <a:xfrm>
              <a:off x="7035087" y="4504160"/>
              <a:ext cx="157863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b="0" i="1">
                  <a:solidFill>
                    <a:schemeClr val="bg1"/>
                  </a:solidFill>
                  <a:latin typeface="UTM Avo" panose="02040603050506020204" pitchFamily="18" charset="0"/>
                </a:rPr>
                <a:t>CHÍNH XÁC</a:t>
              </a:r>
            </a:p>
            <a:p>
              <a:r>
                <a:rPr lang="en-US" sz="900" b="0" i="1">
                  <a:solidFill>
                    <a:schemeClr val="bg1"/>
                  </a:solidFill>
                  <a:latin typeface="UTM Avo" panose="02040603050506020204" pitchFamily="18" charset="0"/>
                </a:rPr>
                <a:t>KHÁCH QUAN</a:t>
              </a:r>
            </a:p>
            <a:p>
              <a:r>
                <a:rPr lang="en-US" sz="900" b="0" i="1">
                  <a:solidFill>
                    <a:schemeClr val="bg1"/>
                  </a:solidFill>
                  <a:latin typeface="UTM Avo" panose="02040603050506020204" pitchFamily="18" charset="0"/>
                </a:rPr>
                <a:t>KỊP THỜI</a:t>
              </a:r>
            </a:p>
            <a:p>
              <a:r>
                <a:rPr lang="en-US" sz="900" b="0" i="1">
                  <a:solidFill>
                    <a:schemeClr val="bg1"/>
                  </a:solidFill>
                  <a:latin typeface="UTM Avo" panose="02040603050506020204" pitchFamily="18" charset="0"/>
                </a:rPr>
                <a:t>TIN CẬY</a:t>
              </a:r>
              <a:endParaRPr lang="en-US" sz="900" b="0" i="1" dirty="0">
                <a:solidFill>
                  <a:schemeClr val="bg1"/>
                </a:solidFill>
                <a:latin typeface="UTM Avo" panose="02040603050506020204" pitchFamily="18" charset="0"/>
              </a:endParaRPr>
            </a:p>
          </p:txBody>
        </p:sp>
      </p:grpSp>
      <p:sp>
        <p:nvSpPr>
          <p:cNvPr id="19" name="Rectangle 18"/>
          <p:cNvSpPr/>
          <p:nvPr userDrawn="1"/>
        </p:nvSpPr>
        <p:spPr>
          <a:xfrm>
            <a:off x="615253" y="6242422"/>
            <a:ext cx="1737360" cy="91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 userDrawn="1"/>
        </p:nvSpPr>
        <p:spPr>
          <a:xfrm>
            <a:off x="525134" y="6249417"/>
            <a:ext cx="133241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solidFill>
                  <a:schemeClr val="bg1"/>
                </a:solidFill>
                <a:latin typeface="UTM Avo" panose="02040603050506020204" pitchFamily="18" charset="0"/>
              </a:rPr>
              <a:t>©</a:t>
            </a:r>
            <a:r>
              <a:rPr lang="vi-VN" sz="1050" dirty="0">
                <a:solidFill>
                  <a:schemeClr val="bg1"/>
                </a:solidFill>
                <a:latin typeface="UTM Avo" panose="02040603050506020204" pitchFamily="18" charset="0"/>
              </a:rPr>
              <a:t> 2017</a:t>
            </a:r>
            <a:r>
              <a:rPr lang="en-US" sz="1050" dirty="0">
                <a:solidFill>
                  <a:schemeClr val="bg1"/>
                </a:solidFill>
                <a:latin typeface="UTM Avo" panose="02040603050506020204" pitchFamily="18" charset="0"/>
              </a:rPr>
              <a:t> QUATEST 3</a:t>
            </a:r>
          </a:p>
        </p:txBody>
      </p:sp>
      <p:sp>
        <p:nvSpPr>
          <p:cNvPr id="21" name="TextBox 20"/>
          <p:cNvSpPr txBox="1"/>
          <p:nvPr userDrawn="1"/>
        </p:nvSpPr>
        <p:spPr>
          <a:xfrm>
            <a:off x="525134" y="5999697"/>
            <a:ext cx="19450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  <a:latin typeface="UTM Avo" panose="02040603050506020204" pitchFamily="18" charset="0"/>
              </a:rPr>
              <a:t>www.quatest3.com.vn</a:t>
            </a:r>
          </a:p>
        </p:txBody>
      </p:sp>
    </p:spTree>
    <p:extLst>
      <p:ext uri="{BB962C8B-B14F-4D97-AF65-F5344CB8AC3E}">
        <p14:creationId xmlns:p14="http://schemas.microsoft.com/office/powerpoint/2010/main" val="9384040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ingle Chapter Slide Dark Backgroun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163828" y="2692077"/>
            <a:ext cx="6925345" cy="1431349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66882" y="743764"/>
            <a:ext cx="1719238" cy="1126014"/>
          </a:xfrm>
          <a:prstGeom prst="rect">
            <a:avLst/>
          </a:prstGeom>
        </p:spPr>
      </p:pic>
      <p:cxnSp>
        <p:nvCxnSpPr>
          <p:cNvPr id="7" name="Straight Connector 6"/>
          <p:cNvCxnSpPr>
            <a:cxnSpLocks/>
          </p:cNvCxnSpPr>
          <p:nvPr userDrawn="1"/>
        </p:nvCxnSpPr>
        <p:spPr>
          <a:xfrm>
            <a:off x="1370073" y="5925633"/>
            <a:ext cx="6786203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20077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hapter Slide Right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372100" y="1383506"/>
            <a:ext cx="3467100" cy="1325563"/>
          </a:xfrm>
        </p:spPr>
        <p:txBody>
          <a:bodyPr>
            <a:noAutofit/>
          </a:bodyPr>
          <a:lstStyle>
            <a:lvl1pPr>
              <a:defRPr sz="3200" b="0" baseline="0">
                <a:solidFill>
                  <a:srgbClr val="0072B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72100" y="2940050"/>
            <a:ext cx="3467100" cy="3041650"/>
          </a:xfrm>
        </p:spPr>
        <p:txBody>
          <a:bodyPr>
            <a:normAutofit/>
          </a:bodyPr>
          <a:lstStyle>
            <a:lvl1pPr marL="228600" indent="-228600">
              <a:lnSpc>
                <a:spcPct val="150000"/>
              </a:lnSpc>
              <a:spcAft>
                <a:spcPts val="600"/>
              </a:spcAft>
              <a:buSzPct val="100000"/>
              <a:buFontTx/>
              <a:buBlip>
                <a:blip r:embed="rId3"/>
              </a:buBlip>
              <a:defRPr sz="1600" b="1">
                <a:solidFill>
                  <a:srgbClr val="0072B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lnSpc>
                <a:spcPct val="150000"/>
              </a:lnSpc>
              <a:spcAft>
                <a:spcPts val="600"/>
              </a:spcAft>
              <a:buSzPct val="150000"/>
              <a:buFontTx/>
              <a:buBlip>
                <a:blip r:embed="rId4"/>
              </a:buBlip>
              <a:defRPr sz="1400" b="1">
                <a:solidFill>
                  <a:srgbClr val="0072BC"/>
                </a:solidFill>
                <a:latin typeface="UTM Avo" panose="02040603050506020204" pitchFamily="18" charset="0"/>
              </a:defRPr>
            </a:lvl2pPr>
            <a:lvl3pPr marL="1143000" indent="-228600">
              <a:lnSpc>
                <a:spcPct val="150000"/>
              </a:lnSpc>
              <a:spcAft>
                <a:spcPts val="600"/>
              </a:spcAft>
              <a:buSzPct val="150000"/>
              <a:buFontTx/>
              <a:buBlip>
                <a:blip r:embed="rId4"/>
              </a:buBlip>
              <a:defRPr sz="1200" b="1">
                <a:solidFill>
                  <a:srgbClr val="0072BC"/>
                </a:solidFill>
                <a:latin typeface="UTM Avo" panose="02040603050506020204" pitchFamily="18" charset="0"/>
              </a:defRPr>
            </a:lvl3pPr>
            <a:lvl4pPr marL="1600200" indent="-228600">
              <a:lnSpc>
                <a:spcPct val="150000"/>
              </a:lnSpc>
              <a:spcAft>
                <a:spcPts val="600"/>
              </a:spcAft>
              <a:buSzPct val="150000"/>
              <a:buFontTx/>
              <a:buBlip>
                <a:blip r:embed="rId4"/>
              </a:buBlip>
              <a:defRPr sz="1100" b="1">
                <a:solidFill>
                  <a:srgbClr val="0072BC"/>
                </a:solidFill>
                <a:latin typeface="UTM Avo" panose="02040603050506020204" pitchFamily="18" charset="0"/>
              </a:defRPr>
            </a:lvl4pPr>
            <a:lvl5pPr marL="2057400" indent="-228600">
              <a:lnSpc>
                <a:spcPct val="150000"/>
              </a:lnSpc>
              <a:spcAft>
                <a:spcPts val="600"/>
              </a:spcAft>
              <a:buSzPct val="150000"/>
              <a:buFontTx/>
              <a:buBlip>
                <a:blip r:embed="rId4"/>
              </a:buBlip>
              <a:defRPr sz="1100" b="1">
                <a:solidFill>
                  <a:srgbClr val="0072BC"/>
                </a:solidFill>
                <a:latin typeface="UTM Avo" panose="02040603050506020204" pitchFamily="18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2813" y="236053"/>
            <a:ext cx="1449938" cy="950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0735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hapter Slide Leaf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68779" y="1383506"/>
            <a:ext cx="3467100" cy="1325563"/>
          </a:xfrm>
        </p:spPr>
        <p:txBody>
          <a:bodyPr>
            <a:noAutofit/>
          </a:bodyPr>
          <a:lstStyle>
            <a:lvl1pPr>
              <a:defRPr sz="3200" b="0" baseline="0">
                <a:solidFill>
                  <a:srgbClr val="0072B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8779" y="2940050"/>
            <a:ext cx="3467100" cy="3041650"/>
          </a:xfrm>
        </p:spPr>
        <p:txBody>
          <a:bodyPr>
            <a:normAutofit/>
          </a:bodyPr>
          <a:lstStyle>
            <a:lvl1pPr marL="228600" indent="-228600">
              <a:lnSpc>
                <a:spcPct val="150000"/>
              </a:lnSpc>
              <a:spcAft>
                <a:spcPts val="600"/>
              </a:spcAft>
              <a:buSzPct val="150000"/>
              <a:buFontTx/>
              <a:buBlip>
                <a:blip r:embed="rId3"/>
              </a:buBlip>
              <a:defRPr sz="1600" b="1">
                <a:solidFill>
                  <a:srgbClr val="0072B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lnSpc>
                <a:spcPct val="150000"/>
              </a:lnSpc>
              <a:spcAft>
                <a:spcPts val="600"/>
              </a:spcAft>
              <a:buSzPct val="150000"/>
              <a:buFontTx/>
              <a:buBlip>
                <a:blip r:embed="rId4"/>
              </a:buBlip>
              <a:defRPr sz="1400" b="1">
                <a:solidFill>
                  <a:srgbClr val="0072BC"/>
                </a:solidFill>
                <a:latin typeface="UTM Avo" panose="02040603050506020204" pitchFamily="18" charset="0"/>
              </a:defRPr>
            </a:lvl2pPr>
            <a:lvl3pPr marL="1143000" indent="-228600">
              <a:lnSpc>
                <a:spcPct val="150000"/>
              </a:lnSpc>
              <a:spcAft>
                <a:spcPts val="600"/>
              </a:spcAft>
              <a:buSzPct val="150000"/>
              <a:buFontTx/>
              <a:buBlip>
                <a:blip r:embed="rId4"/>
              </a:buBlip>
              <a:defRPr sz="1200" b="1">
                <a:solidFill>
                  <a:srgbClr val="0072BC"/>
                </a:solidFill>
                <a:latin typeface="UTM Avo" panose="02040603050506020204" pitchFamily="18" charset="0"/>
              </a:defRPr>
            </a:lvl3pPr>
            <a:lvl4pPr marL="1600200" indent="-228600">
              <a:lnSpc>
                <a:spcPct val="150000"/>
              </a:lnSpc>
              <a:spcAft>
                <a:spcPts val="600"/>
              </a:spcAft>
              <a:buSzPct val="150000"/>
              <a:buFontTx/>
              <a:buBlip>
                <a:blip r:embed="rId4"/>
              </a:buBlip>
              <a:defRPr sz="1100" b="1">
                <a:solidFill>
                  <a:srgbClr val="0072BC"/>
                </a:solidFill>
                <a:latin typeface="UTM Avo" panose="02040603050506020204" pitchFamily="18" charset="0"/>
              </a:defRPr>
            </a:lvl4pPr>
            <a:lvl5pPr marL="2057400" indent="-228600">
              <a:lnSpc>
                <a:spcPct val="150000"/>
              </a:lnSpc>
              <a:spcAft>
                <a:spcPts val="600"/>
              </a:spcAft>
              <a:buSzPct val="150000"/>
              <a:buFontTx/>
              <a:buBlip>
                <a:blip r:embed="rId4"/>
              </a:buBlip>
              <a:defRPr sz="1100" b="1">
                <a:solidFill>
                  <a:srgbClr val="0072BC"/>
                </a:solidFill>
                <a:latin typeface="UTM Avo" panose="02040603050506020204" pitchFamily="18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391" y="317040"/>
            <a:ext cx="1449938" cy="950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5626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ontent Slide Single-line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3887" y="439848"/>
            <a:ext cx="6630927" cy="619125"/>
          </a:xfrm>
        </p:spPr>
        <p:txBody>
          <a:bodyPr anchor="b">
            <a:noAutofit/>
          </a:bodyPr>
          <a:lstStyle>
            <a:lvl1pPr>
              <a:defRPr sz="3200" b="1">
                <a:solidFill>
                  <a:srgbClr val="0072B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4129" y="1518445"/>
            <a:ext cx="7886700" cy="1500187"/>
          </a:xfrm>
        </p:spPr>
        <p:txBody>
          <a:bodyPr>
            <a:normAutofit/>
          </a:bodyPr>
          <a:lstStyle>
            <a:lvl1pPr marL="91440" indent="-285750" algn="just">
              <a:lnSpc>
                <a:spcPct val="100000"/>
              </a:lnSpc>
              <a:spcBef>
                <a:spcPts val="0"/>
              </a:spcBef>
              <a:buSzPct val="150000"/>
              <a:buFontTx/>
              <a:buBlip>
                <a:blip r:embed="rId2"/>
              </a:buBlip>
              <a:defRPr sz="1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cxnSp>
        <p:nvCxnSpPr>
          <p:cNvPr id="10" name="Straight Connector 9"/>
          <p:cNvCxnSpPr>
            <a:cxnSpLocks/>
          </p:cNvCxnSpPr>
          <p:nvPr userDrawn="1"/>
        </p:nvCxnSpPr>
        <p:spPr>
          <a:xfrm>
            <a:off x="623888" y="1077588"/>
            <a:ext cx="6786203" cy="0"/>
          </a:xfrm>
          <a:prstGeom prst="line">
            <a:avLst/>
          </a:prstGeom>
          <a:ln w="28575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1738" y="189512"/>
            <a:ext cx="1449938" cy="95097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020" y="164989"/>
            <a:ext cx="506218" cy="584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8358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ontent Slide Double-line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3887" y="439848"/>
            <a:ext cx="6760323" cy="939660"/>
          </a:xfrm>
        </p:spPr>
        <p:txBody>
          <a:bodyPr anchor="b">
            <a:noAutofit/>
          </a:bodyPr>
          <a:lstStyle>
            <a:lvl1pPr>
              <a:defRPr sz="3200">
                <a:solidFill>
                  <a:srgbClr val="0072B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4129" y="1767737"/>
            <a:ext cx="7886700" cy="1500187"/>
          </a:xfrm>
        </p:spPr>
        <p:txBody>
          <a:bodyPr>
            <a:normAutofit/>
          </a:bodyPr>
          <a:lstStyle>
            <a:lvl1pPr marL="91440" indent="-285750" algn="just">
              <a:lnSpc>
                <a:spcPct val="100000"/>
              </a:lnSpc>
              <a:spcBef>
                <a:spcPts val="0"/>
              </a:spcBef>
              <a:buSzPct val="150000"/>
              <a:buFontTx/>
              <a:buBlip>
                <a:blip r:embed="rId2"/>
              </a:buBlip>
              <a:defRPr sz="1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cxnSp>
        <p:nvCxnSpPr>
          <p:cNvPr id="7" name="Straight Connector 6"/>
          <p:cNvCxnSpPr>
            <a:cxnSpLocks/>
          </p:cNvCxnSpPr>
          <p:nvPr userDrawn="1"/>
        </p:nvCxnSpPr>
        <p:spPr>
          <a:xfrm>
            <a:off x="623888" y="1379508"/>
            <a:ext cx="6738241" cy="0"/>
          </a:xfrm>
          <a:prstGeom prst="line">
            <a:avLst/>
          </a:prstGeom>
          <a:ln w="28575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1738" y="189512"/>
            <a:ext cx="1449938" cy="95097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020" y="164989"/>
            <a:ext cx="506218" cy="584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187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with Subti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3887" y="439848"/>
            <a:ext cx="6738241" cy="619125"/>
          </a:xfrm>
        </p:spPr>
        <p:txBody>
          <a:bodyPr anchor="b">
            <a:noAutofit/>
          </a:bodyPr>
          <a:lstStyle>
            <a:lvl1pPr>
              <a:defRPr sz="3200">
                <a:solidFill>
                  <a:srgbClr val="0072B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4129" y="1518445"/>
            <a:ext cx="7886700" cy="1500187"/>
          </a:xfrm>
        </p:spPr>
        <p:txBody>
          <a:bodyPr>
            <a:normAutofit/>
          </a:bodyPr>
          <a:lstStyle>
            <a:lvl1pPr marL="91440" indent="-285750" algn="just">
              <a:lnSpc>
                <a:spcPct val="100000"/>
              </a:lnSpc>
              <a:spcBef>
                <a:spcPts val="0"/>
              </a:spcBef>
              <a:buSzPct val="150000"/>
              <a:buFontTx/>
              <a:buBlip>
                <a:blip r:embed="rId2"/>
              </a:buBlip>
              <a:defRPr sz="1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Subtitle 2"/>
          <p:cNvSpPr>
            <a:spLocks noGrp="1"/>
          </p:cNvSpPr>
          <p:nvPr>
            <p:ph type="subTitle" idx="10"/>
          </p:nvPr>
        </p:nvSpPr>
        <p:spPr>
          <a:xfrm>
            <a:off x="623887" y="1110519"/>
            <a:ext cx="6738241" cy="429373"/>
          </a:xfrm>
        </p:spPr>
        <p:txBody>
          <a:bodyPr>
            <a:normAutofit/>
          </a:bodyPr>
          <a:lstStyle>
            <a:lvl1pPr marL="0" indent="0" algn="l">
              <a:buNone/>
              <a:defRPr sz="2000" b="1" i="1">
                <a:solidFill>
                  <a:srgbClr val="0072B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1738" y="189512"/>
            <a:ext cx="1449938" cy="950976"/>
          </a:xfrm>
          <a:prstGeom prst="rect">
            <a:avLst/>
          </a:prstGeom>
        </p:spPr>
      </p:pic>
      <p:cxnSp>
        <p:nvCxnSpPr>
          <p:cNvPr id="13" name="Straight Connector 12"/>
          <p:cNvCxnSpPr>
            <a:cxnSpLocks/>
          </p:cNvCxnSpPr>
          <p:nvPr userDrawn="1"/>
        </p:nvCxnSpPr>
        <p:spPr>
          <a:xfrm>
            <a:off x="623888" y="1077588"/>
            <a:ext cx="6786203" cy="0"/>
          </a:xfrm>
          <a:prstGeom prst="line">
            <a:avLst/>
          </a:prstGeom>
          <a:ln w="28575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020" y="164989"/>
            <a:ext cx="506218" cy="584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4735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ontent Slide Single-line Header with Footer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3887" y="439848"/>
            <a:ext cx="6786203" cy="619125"/>
          </a:xfrm>
        </p:spPr>
        <p:txBody>
          <a:bodyPr anchor="b">
            <a:noAutofit/>
          </a:bodyPr>
          <a:lstStyle>
            <a:lvl1pPr>
              <a:defRPr sz="3200">
                <a:solidFill>
                  <a:srgbClr val="0072B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4129" y="1518445"/>
            <a:ext cx="7886700" cy="1500187"/>
          </a:xfrm>
        </p:spPr>
        <p:txBody>
          <a:bodyPr>
            <a:normAutofit/>
          </a:bodyPr>
          <a:lstStyle>
            <a:lvl1pPr marL="173038" indent="-173038" algn="just">
              <a:lnSpc>
                <a:spcPct val="100000"/>
              </a:lnSpc>
              <a:spcBef>
                <a:spcPts val="0"/>
              </a:spcBef>
              <a:buSzPct val="150000"/>
              <a:buFontTx/>
              <a:buBlip>
                <a:blip r:embed="rId3"/>
              </a:buBlip>
              <a:defRPr sz="1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1738" y="189512"/>
            <a:ext cx="1449938" cy="950976"/>
          </a:xfrm>
          <a:prstGeom prst="rect">
            <a:avLst/>
          </a:prstGeom>
        </p:spPr>
      </p:pic>
      <p:cxnSp>
        <p:nvCxnSpPr>
          <p:cNvPr id="14" name="Straight Connector 13"/>
          <p:cNvCxnSpPr>
            <a:cxnSpLocks/>
          </p:cNvCxnSpPr>
          <p:nvPr userDrawn="1"/>
        </p:nvCxnSpPr>
        <p:spPr>
          <a:xfrm>
            <a:off x="623888" y="1077588"/>
            <a:ext cx="6786203" cy="0"/>
          </a:xfrm>
          <a:prstGeom prst="line">
            <a:avLst/>
          </a:prstGeom>
          <a:ln w="28575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020" y="164989"/>
            <a:ext cx="506218" cy="584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3981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with Subtile &amp; Footer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3887" y="439848"/>
            <a:ext cx="6738241" cy="619125"/>
          </a:xfrm>
        </p:spPr>
        <p:txBody>
          <a:bodyPr anchor="b">
            <a:noAutofit/>
          </a:bodyPr>
          <a:lstStyle>
            <a:lvl1pPr>
              <a:defRPr sz="3200">
                <a:solidFill>
                  <a:srgbClr val="0072B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4129" y="1518445"/>
            <a:ext cx="7886700" cy="1500187"/>
          </a:xfrm>
        </p:spPr>
        <p:txBody>
          <a:bodyPr>
            <a:normAutofit/>
          </a:bodyPr>
          <a:lstStyle>
            <a:lvl1pPr marL="173038" indent="-173038" algn="just">
              <a:lnSpc>
                <a:spcPct val="100000"/>
              </a:lnSpc>
              <a:spcBef>
                <a:spcPts val="0"/>
              </a:spcBef>
              <a:buSzPct val="150000"/>
              <a:buFontTx/>
              <a:buBlip>
                <a:blip r:embed="rId3"/>
              </a:buBlip>
              <a:defRPr sz="11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020" y="164989"/>
            <a:ext cx="506218" cy="584422"/>
          </a:xfrm>
          <a:prstGeom prst="rect">
            <a:avLst/>
          </a:prstGeom>
        </p:spPr>
      </p:pic>
      <p:sp>
        <p:nvSpPr>
          <p:cNvPr id="6" name="Subtitle 2"/>
          <p:cNvSpPr>
            <a:spLocks noGrp="1"/>
          </p:cNvSpPr>
          <p:nvPr>
            <p:ph type="subTitle" idx="10"/>
          </p:nvPr>
        </p:nvSpPr>
        <p:spPr>
          <a:xfrm>
            <a:off x="623887" y="1110519"/>
            <a:ext cx="6738241" cy="429373"/>
          </a:xfrm>
        </p:spPr>
        <p:txBody>
          <a:bodyPr>
            <a:normAutofit/>
          </a:bodyPr>
          <a:lstStyle>
            <a:lvl1pPr marL="0" indent="0" algn="l">
              <a:buNone/>
              <a:defRPr sz="2000" b="1" i="1">
                <a:solidFill>
                  <a:srgbClr val="0072B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11" name="Straight Connector 10"/>
          <p:cNvCxnSpPr>
            <a:cxnSpLocks/>
          </p:cNvCxnSpPr>
          <p:nvPr userDrawn="1"/>
        </p:nvCxnSpPr>
        <p:spPr>
          <a:xfrm>
            <a:off x="623888" y="1077588"/>
            <a:ext cx="6786203" cy="0"/>
          </a:xfrm>
          <a:prstGeom prst="line">
            <a:avLst/>
          </a:prstGeom>
          <a:ln w="28575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1738" y="189512"/>
            <a:ext cx="1449938" cy="950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6592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Dark Background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3887" y="491799"/>
            <a:ext cx="6786203" cy="585789"/>
          </a:xfrm>
        </p:spPr>
        <p:txBody>
          <a:bodyPr>
            <a:noAutofit/>
          </a:bodyPr>
          <a:lstStyle>
            <a:lvl1pPr>
              <a:defRPr sz="3200" b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7834" y="185738"/>
            <a:ext cx="1457746" cy="954750"/>
          </a:xfrm>
          <a:prstGeom prst="rect">
            <a:avLst/>
          </a:prstGeom>
        </p:spPr>
      </p:pic>
      <p:sp>
        <p:nvSpPr>
          <p:cNvPr id="15" name="Text Placeholder 2"/>
          <p:cNvSpPr>
            <a:spLocks noGrp="1"/>
          </p:cNvSpPr>
          <p:nvPr>
            <p:ph type="body" idx="1"/>
          </p:nvPr>
        </p:nvSpPr>
        <p:spPr>
          <a:xfrm>
            <a:off x="523875" y="1270795"/>
            <a:ext cx="7886700" cy="1500187"/>
          </a:xfrm>
        </p:spPr>
        <p:txBody>
          <a:bodyPr tIns="91440">
            <a:normAutofit/>
          </a:bodyPr>
          <a:lstStyle>
            <a:lvl1pPr marL="91440" indent="-285750" algn="just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SzPct val="150000"/>
              <a:buFontTx/>
              <a:buBlip>
                <a:blip r:embed="rId4"/>
              </a:buBlip>
              <a:defRPr sz="1100" strike="noStrike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cxnSp>
        <p:nvCxnSpPr>
          <p:cNvPr id="7" name="Straight Connector 6"/>
          <p:cNvCxnSpPr>
            <a:cxnSpLocks/>
          </p:cNvCxnSpPr>
          <p:nvPr userDrawn="1"/>
        </p:nvCxnSpPr>
        <p:spPr>
          <a:xfrm>
            <a:off x="623888" y="1077588"/>
            <a:ext cx="6786203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020" y="164989"/>
            <a:ext cx="506218" cy="584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0297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D61A54-D504-45DA-AA5B-6FA9237090B7}" type="datetimeFigureOut">
              <a:rPr lang="en-US" smtClean="0"/>
              <a:t>4/17/2026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125FD6-A53C-4621-B935-1D488A632A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977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5" r:id="rId3"/>
    <p:sldLayoutId id="2147483663" r:id="rId4"/>
    <p:sldLayoutId id="2147483676" r:id="rId5"/>
    <p:sldLayoutId id="2147483672" r:id="rId6"/>
    <p:sldLayoutId id="2147483674" r:id="rId7"/>
    <p:sldLayoutId id="2147483673" r:id="rId8"/>
    <p:sldLayoutId id="2147483664" r:id="rId9"/>
    <p:sldLayoutId id="2147483677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5.png"/><Relationship Id="rId11" Type="http://schemas.openxmlformats.org/officeDocument/2006/relationships/image" Target="../media/image49.png"/><Relationship Id="rId5" Type="http://schemas.openxmlformats.org/officeDocument/2006/relationships/image" Target="../media/image44.png"/><Relationship Id="rId10" Type="http://schemas.openxmlformats.org/officeDocument/2006/relationships/image" Target="../media/image48.png"/><Relationship Id="rId4" Type="http://schemas.openxmlformats.org/officeDocument/2006/relationships/image" Target="../media/image43.png"/><Relationship Id="rId9" Type="http://schemas.openxmlformats.org/officeDocument/2006/relationships/hyperlink" Target="https://quatest3.com.vn/cac-dia-diem-giao-dich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40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12" Type="http://schemas.openxmlformats.org/officeDocument/2006/relationships/image" Target="../media/image39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3.png"/><Relationship Id="rId11" Type="http://schemas.openxmlformats.org/officeDocument/2006/relationships/image" Target="../media/image38.png"/><Relationship Id="rId5" Type="http://schemas.openxmlformats.org/officeDocument/2006/relationships/image" Target="../media/image32.png"/><Relationship Id="rId10" Type="http://schemas.openxmlformats.org/officeDocument/2006/relationships/image" Target="../media/image37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9805" y="3713672"/>
            <a:ext cx="7906109" cy="628739"/>
          </a:xfrm>
        </p:spPr>
        <p:txBody>
          <a:bodyPr/>
          <a:lstStyle/>
          <a:p>
            <a:pPr algn="ctr"/>
            <a:r>
              <a:rPr lang="vi-VN" sz="4000" b="1" dirty="0">
                <a:latin typeface="Arial" panose="020B0604020202020204" pitchFamily="34" charset="0"/>
                <a:cs typeface="Arial" panose="020B0604020202020204" pitchFamily="34" charset="0"/>
              </a:rPr>
              <a:t>HƯỚNG DẪN VỀ QUY TRÌNH, CÁC NỘI DUNG THỰC HIỆN VỀ KIỂM TRA, GIÁM ĐỊNH, CHỨNG NHẬN ĐỐI VỚI THỰC PHẨM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418904" y="5270751"/>
            <a:ext cx="4539096" cy="52638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1600" b="1" dirty="0" err="1"/>
              <a:t>Trình</a:t>
            </a:r>
            <a:r>
              <a:rPr lang="en-US" sz="1600" b="1" dirty="0"/>
              <a:t> </a:t>
            </a:r>
            <a:r>
              <a:rPr lang="en-US" sz="1600" b="1" dirty="0" err="1"/>
              <a:t>bày</a:t>
            </a:r>
            <a:r>
              <a:rPr lang="en-US" sz="1600" b="1" dirty="0"/>
              <a:t> : </a:t>
            </a:r>
            <a:r>
              <a:rPr lang="vi-VN" sz="1600" b="1" dirty="0"/>
              <a:t>ĐẶNG THỊ BÙI OANH</a:t>
            </a:r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34208068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CA20F1-8751-4AA1-A765-B0D70354C7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2756" y="1158196"/>
            <a:ext cx="8441463" cy="5014316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vi-VN" sz="1600" b="1" dirty="0">
                <a:latin typeface="+mn-lt"/>
              </a:rPr>
              <a:t>Kiểm tra nhà nước thực phẩm nhập khẩu (KTNN)</a:t>
            </a:r>
            <a:endParaRPr lang="en-US" sz="1600" b="1" dirty="0">
              <a:latin typeface="+mn-lt"/>
            </a:endParaRPr>
          </a:p>
          <a:p>
            <a:pPr lvl="0">
              <a:lnSpc>
                <a:spcPct val="150000"/>
              </a:lnSpc>
            </a:pPr>
            <a:r>
              <a:rPr lang="en-US" sz="1600" dirty="0">
                <a:latin typeface="+mn-lt"/>
              </a:rPr>
              <a:t> </a:t>
            </a:r>
            <a:r>
              <a:rPr lang="vi-VN" sz="1600" dirty="0">
                <a:latin typeface="+mn-lt"/>
              </a:rPr>
              <a:t>Quatest 3 được chỉ định thực hiện KTNN từ các Bộ quản lý chuyên ngành: </a:t>
            </a:r>
            <a:endParaRPr lang="en-US" sz="1600" dirty="0">
              <a:latin typeface="+mn-lt"/>
            </a:endParaRPr>
          </a:p>
          <a:p>
            <a:pPr marL="6858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vi-VN" sz="1600" dirty="0">
                <a:solidFill>
                  <a:schemeClr val="tx1"/>
                </a:solidFill>
              </a:rPr>
              <a:t>Bộ Y tế - Quyết định số 1060/QĐ-BYT ngày 02/05/2022 </a:t>
            </a:r>
            <a:endParaRPr lang="en-US" sz="1600" dirty="0">
              <a:solidFill>
                <a:schemeClr val="tx1"/>
              </a:solidFill>
            </a:endParaRPr>
          </a:p>
          <a:p>
            <a:pPr marL="6858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vi-VN" sz="1600" dirty="0">
                <a:solidFill>
                  <a:schemeClr val="tx1"/>
                </a:solidFill>
              </a:rPr>
              <a:t>Bộ Công thương - Quyết định số 514/QĐ-BCT ngày 28/02/2025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1600" b="1" dirty="0" err="1"/>
              <a:t>Chứng</a:t>
            </a:r>
            <a:r>
              <a:rPr lang="en-US" sz="1600" b="1" dirty="0"/>
              <a:t> </a:t>
            </a:r>
            <a:r>
              <a:rPr lang="en-US" sz="1600" b="1" dirty="0" err="1"/>
              <a:t>nhận</a:t>
            </a:r>
            <a:r>
              <a:rPr lang="en-US" sz="1600" b="1" dirty="0"/>
              <a:t> </a:t>
            </a:r>
            <a:r>
              <a:rPr lang="en-US" sz="1600" b="1" dirty="0" err="1"/>
              <a:t>hợp</a:t>
            </a:r>
            <a:r>
              <a:rPr lang="en-US" sz="1600" b="1" dirty="0"/>
              <a:t> </a:t>
            </a:r>
            <a:r>
              <a:rPr lang="en-US" sz="1600" b="1" dirty="0" err="1"/>
              <a:t>quy</a:t>
            </a:r>
            <a:r>
              <a:rPr lang="en-US" sz="1600" b="1" dirty="0"/>
              <a:t> </a:t>
            </a:r>
          </a:p>
          <a:p>
            <a:pPr lvl="0">
              <a:lnSpc>
                <a:spcPct val="150000"/>
              </a:lnSpc>
            </a:pPr>
            <a:r>
              <a:rPr lang="en-US" sz="1600" dirty="0">
                <a:latin typeface="+mn-lt"/>
              </a:rPr>
              <a:t> </a:t>
            </a:r>
            <a:r>
              <a:rPr lang="vi-VN" sz="1600" dirty="0">
                <a:latin typeface="+mn-lt"/>
              </a:rPr>
              <a:t>Quatest 3 được công nhận bởi Văn phòng công nhận chất lượng Quốc gia (BOA) đối với tổ   </a:t>
            </a:r>
          </a:p>
          <a:p>
            <a:pPr marL="0" lvl="0" indent="0">
              <a:lnSpc>
                <a:spcPct val="150000"/>
              </a:lnSpc>
              <a:buNone/>
            </a:pPr>
            <a:r>
              <a:rPr lang="vi-VN" sz="1600" dirty="0">
                <a:latin typeface="+mn-lt"/>
              </a:rPr>
              <a:t>       chức chứng nhận sản phẩm với mã số VICAS 004 - PRO</a:t>
            </a:r>
            <a:endParaRPr lang="en-US" sz="1600" dirty="0">
              <a:latin typeface="+mn-lt"/>
            </a:endParaRPr>
          </a:p>
          <a:p>
            <a:pPr lvl="0">
              <a:lnSpc>
                <a:spcPct val="150000"/>
              </a:lnSpc>
            </a:pPr>
            <a:r>
              <a:rPr lang="en-US" sz="1600" dirty="0">
                <a:latin typeface="+mn-lt"/>
              </a:rPr>
              <a:t> </a:t>
            </a:r>
            <a:r>
              <a:rPr lang="vi-VN" sz="1600" dirty="0">
                <a:latin typeface="+mn-lt"/>
              </a:rPr>
              <a:t>Áp dụng cho các nhóm sản phẩm thuộc 53</a:t>
            </a:r>
            <a:r>
              <a:rPr lang="vi-VN" sz="1600" b="1" dirty="0">
                <a:latin typeface="+mn-lt"/>
              </a:rPr>
              <a:t> </a:t>
            </a:r>
            <a:r>
              <a:rPr lang="vi-VN" sz="1600" dirty="0">
                <a:latin typeface="+mn-lt"/>
              </a:rPr>
              <a:t>Quy chuẩn kỹ thuật quốc gia</a:t>
            </a:r>
            <a:endParaRPr lang="en-US" sz="1600" dirty="0">
              <a:latin typeface="+mn-lt"/>
            </a:endParaRPr>
          </a:p>
          <a:p>
            <a:pPr lvl="0">
              <a:lnSpc>
                <a:spcPct val="150000"/>
              </a:lnSpc>
            </a:pPr>
            <a:r>
              <a:rPr lang="en-US" sz="1600" dirty="0">
                <a:latin typeface="+mn-lt"/>
              </a:rPr>
              <a:t> </a:t>
            </a:r>
            <a:r>
              <a:rPr lang="vi-VN" sz="1600" b="1" dirty="0">
                <a:latin typeface="+mn-lt"/>
              </a:rPr>
              <a:t>Chi phí thực hiện </a:t>
            </a:r>
            <a:r>
              <a:rPr lang="vi-VN" sz="1600" dirty="0">
                <a:latin typeface="+mn-lt"/>
              </a:rPr>
              <a:t>áp dụng đối với từng sản phẩm cụ thể, được báo giá rõ ràng </a:t>
            </a:r>
            <a:endParaRPr lang="en-US" sz="1600" dirty="0">
              <a:latin typeface="+mn-lt"/>
            </a:endParaRPr>
          </a:p>
          <a:p>
            <a:pPr lvl="0">
              <a:lnSpc>
                <a:spcPct val="150000"/>
              </a:lnSpc>
              <a:buNone/>
            </a:pPr>
            <a:r>
              <a:rPr lang="en-US" sz="1600" dirty="0">
                <a:latin typeface="+mn-lt"/>
              </a:rPr>
              <a:t>     </a:t>
            </a:r>
            <a:r>
              <a:rPr lang="vi-VN" sz="1600" dirty="0">
                <a:latin typeface="+mn-lt"/>
              </a:rPr>
              <a:t>  đến Doanh nghiệp trước khi thực hiện</a:t>
            </a:r>
            <a:endParaRPr lang="en-US" sz="1600" dirty="0">
              <a:latin typeface="+mn-lt"/>
            </a:endParaRPr>
          </a:p>
          <a:p>
            <a:pPr lvl="0">
              <a:lnSpc>
                <a:spcPct val="150000"/>
              </a:lnSpc>
            </a:pPr>
            <a:r>
              <a:rPr lang="en-US" sz="1600" dirty="0">
                <a:latin typeface="+mn-lt"/>
              </a:rPr>
              <a:t> </a:t>
            </a:r>
            <a:r>
              <a:rPr lang="vi-VN" sz="1600" b="1" dirty="0">
                <a:latin typeface="+mn-lt"/>
              </a:rPr>
              <a:t>Thời gian phát hành </a:t>
            </a:r>
            <a:r>
              <a:rPr lang="vi-VN" sz="1600" dirty="0">
                <a:latin typeface="+mn-lt"/>
              </a:rPr>
              <a:t>Chứng nhận hợp quy: </a:t>
            </a:r>
          </a:p>
          <a:p>
            <a:pPr marL="0" lvl="0" indent="0">
              <a:lnSpc>
                <a:spcPct val="150000"/>
              </a:lnSpc>
              <a:buNone/>
            </a:pPr>
            <a:r>
              <a:rPr lang="vi-VN" sz="1600" dirty="0">
                <a:latin typeface="+mn-lt"/>
              </a:rPr>
              <a:t>      Đối với Phương thức 1 và Phương thức 7: 10-15 ngày làm việc kể từ ngày lấy/ nhận mẫu. </a:t>
            </a:r>
          </a:p>
          <a:p>
            <a:pPr marL="0" lvl="0" indent="0">
              <a:lnSpc>
                <a:spcPct val="150000"/>
              </a:lnSpc>
              <a:buNone/>
            </a:pPr>
            <a:r>
              <a:rPr lang="vi-VN" sz="1600" dirty="0">
                <a:latin typeface="+mn-lt"/>
              </a:rPr>
              <a:t>      Đối với phương thức 5: Tùy theo sản phẩm, quy trình hồ sơ doanh nghiệp đang có Quatest 3   </a:t>
            </a:r>
          </a:p>
          <a:p>
            <a:pPr marL="0" lvl="0" indent="0">
              <a:lnSpc>
                <a:spcPct val="150000"/>
              </a:lnSpc>
              <a:buNone/>
            </a:pPr>
            <a:r>
              <a:rPr lang="vi-VN" sz="1600" dirty="0">
                <a:latin typeface="+mn-lt"/>
              </a:rPr>
              <a:t>      sẽ thông báo lộ trình thời gian cụ thể đến khách hàng.</a:t>
            </a:r>
            <a:endParaRPr lang="en-US" sz="1800" dirty="0">
              <a:latin typeface="+mn-lt"/>
            </a:endParaRPr>
          </a:p>
          <a:p>
            <a:pPr marL="342900" lvl="1">
              <a:lnSpc>
                <a:spcPct val="150000"/>
              </a:lnSpc>
            </a:pPr>
            <a:endParaRPr lang="vi-VN" sz="1575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C21617B-A621-954D-D1FC-E7B34AF72E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7427" y="305940"/>
            <a:ext cx="6000751" cy="629924"/>
          </a:xfrm>
        </p:spPr>
        <p:txBody>
          <a:bodyPr/>
          <a:lstStyle/>
          <a:p>
            <a:pPr algn="ctr"/>
            <a:r>
              <a:rPr lang="vi-VN" sz="2100" dirty="0"/>
              <a:t>Các dịch vụ của QUATEST 3 liên quan đến nhóm sản phẩm Thực phẩm</a:t>
            </a:r>
            <a:endParaRPr lang="en-US" sz="2100" dirty="0"/>
          </a:p>
        </p:txBody>
      </p:sp>
    </p:spTree>
    <p:extLst>
      <p:ext uri="{BB962C8B-B14F-4D97-AF65-F5344CB8AC3E}">
        <p14:creationId xmlns:p14="http://schemas.microsoft.com/office/powerpoint/2010/main" val="39875096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59DD3A68-836F-34FD-C591-4D837EAAAD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7427" y="305940"/>
            <a:ext cx="6000751" cy="629924"/>
          </a:xfrm>
        </p:spPr>
        <p:txBody>
          <a:bodyPr/>
          <a:lstStyle/>
          <a:p>
            <a:pPr algn="ctr"/>
            <a:r>
              <a:rPr lang="vi-VN" sz="2100" dirty="0"/>
              <a:t>Các dịch vụ của QUATEST 3 liên quan đến nhóm sản phẩm Thực phẩm</a:t>
            </a:r>
            <a:endParaRPr lang="en-US" sz="21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5393AF6-21E6-0385-67DB-7AEBB817AFB7}"/>
              </a:ext>
            </a:extLst>
          </p:cNvPr>
          <p:cNvSpPr txBox="1"/>
          <p:nvPr/>
        </p:nvSpPr>
        <p:spPr>
          <a:xfrm>
            <a:off x="517583" y="1195237"/>
            <a:ext cx="8358997" cy="17113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Chứng</a:t>
            </a: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quy</a:t>
            </a:r>
            <a:endParaRPr lang="vi-VN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vi-VN" dirty="0">
                <a:latin typeface="Arial" panose="020B0604020202020204" pitchFamily="34" charset="0"/>
                <a:cs typeface="Arial" panose="020B0604020202020204" pitchFamily="34" charset="0"/>
              </a:rPr>
              <a:t>Các phương thức chứng nhận hợp quy</a:t>
            </a:r>
          </a:p>
          <a:p>
            <a:pPr marL="0" indent="0">
              <a:lnSpc>
                <a:spcPct val="150000"/>
              </a:lnSpc>
              <a:buNone/>
            </a:pPr>
            <a:endParaRPr lang="vi-VN" b="1" dirty="0"/>
          </a:p>
          <a:p>
            <a:pPr marL="0" indent="0">
              <a:lnSpc>
                <a:spcPct val="150000"/>
              </a:lnSpc>
              <a:buNone/>
            </a:pPr>
            <a:endParaRPr lang="en-US" sz="1800" b="1" dirty="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5E81286E-7F8F-A4AC-6135-300457DDDA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927040"/>
              </p:ext>
            </p:extLst>
          </p:nvPr>
        </p:nvGraphicFramePr>
        <p:xfrm>
          <a:off x="802257" y="2096218"/>
          <a:ext cx="7427345" cy="409754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21267">
                  <a:extLst>
                    <a:ext uri="{9D8B030D-6E8A-4147-A177-3AD203B41FA5}">
                      <a16:colId xmlns:a16="http://schemas.microsoft.com/office/drawing/2014/main" val="3077003014"/>
                    </a:ext>
                  </a:extLst>
                </a:gridCol>
                <a:gridCol w="1659962">
                  <a:extLst>
                    <a:ext uri="{9D8B030D-6E8A-4147-A177-3AD203B41FA5}">
                      <a16:colId xmlns:a16="http://schemas.microsoft.com/office/drawing/2014/main" val="2709676417"/>
                    </a:ext>
                  </a:extLst>
                </a:gridCol>
                <a:gridCol w="1211529">
                  <a:extLst>
                    <a:ext uri="{9D8B030D-6E8A-4147-A177-3AD203B41FA5}">
                      <a16:colId xmlns:a16="http://schemas.microsoft.com/office/drawing/2014/main" val="1985989744"/>
                    </a:ext>
                  </a:extLst>
                </a:gridCol>
                <a:gridCol w="1211529">
                  <a:extLst>
                    <a:ext uri="{9D8B030D-6E8A-4147-A177-3AD203B41FA5}">
                      <a16:colId xmlns:a16="http://schemas.microsoft.com/office/drawing/2014/main" val="1384257467"/>
                    </a:ext>
                  </a:extLst>
                </a:gridCol>
                <a:gridCol w="1211529">
                  <a:extLst>
                    <a:ext uri="{9D8B030D-6E8A-4147-A177-3AD203B41FA5}">
                      <a16:colId xmlns:a16="http://schemas.microsoft.com/office/drawing/2014/main" val="3558776060"/>
                    </a:ext>
                  </a:extLst>
                </a:gridCol>
                <a:gridCol w="1211529">
                  <a:extLst>
                    <a:ext uri="{9D8B030D-6E8A-4147-A177-3AD203B41FA5}">
                      <a16:colId xmlns:a16="http://schemas.microsoft.com/office/drawing/2014/main" val="2024651159"/>
                    </a:ext>
                  </a:extLst>
                </a:gridCol>
              </a:tblGrid>
              <a:tr h="93888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Phương </a:t>
                      </a:r>
                      <a:r>
                        <a:rPr lang="en-US" sz="15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thức</a:t>
                      </a:r>
                      <a:r>
                        <a:rPr lang="vi-VN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(PT)</a:t>
                      </a:r>
                      <a:endParaRPr lang="en-US" sz="15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5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Nội</a:t>
                      </a: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dung </a:t>
                      </a:r>
                      <a:r>
                        <a:rPr lang="en-US" sz="15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chính</a:t>
                      </a:r>
                      <a:endParaRPr lang="en-US" sz="15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5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Phạm vi đánh giá</a:t>
                      </a:r>
                      <a:endParaRPr lang="en-US" sz="15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5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Giám sát</a:t>
                      </a:r>
                      <a:endParaRPr lang="en-US" sz="15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5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Mức độ tin cậy</a:t>
                      </a:r>
                      <a:endParaRPr lang="en-US" sz="15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5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Ứng dụng</a:t>
                      </a:r>
                      <a:endParaRPr lang="en-US" sz="15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79676133"/>
                  </a:ext>
                </a:extLst>
              </a:tr>
              <a:tr h="62343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5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PT1</a:t>
                      </a:r>
                      <a:endParaRPr lang="en-US" sz="15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5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Thử nghiệm mẫu điển hình</a:t>
                      </a:r>
                      <a:endParaRPr lang="en-US" sz="15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5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Mẫu</a:t>
                      </a: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5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sản</a:t>
                      </a: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5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phẩm</a:t>
                      </a:r>
                      <a:endParaRPr lang="en-US" sz="15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5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Không</a:t>
                      </a:r>
                      <a:endParaRPr lang="en-US" sz="15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5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Thấp</a:t>
                      </a:r>
                      <a:endParaRPr lang="en-US" sz="15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5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Sản phẩm đơn giản</a:t>
                      </a:r>
                      <a:endParaRPr lang="en-US" sz="15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1143868"/>
                  </a:ext>
                </a:extLst>
              </a:tr>
              <a:tr h="126761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5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PT2</a:t>
                      </a:r>
                      <a:endParaRPr lang="en-US" sz="15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5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Thử nghiệm mẫu + đánh giá SX + lấy mẫu thị trường</a:t>
                      </a:r>
                      <a:endParaRPr lang="en-US" sz="15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5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Mẫu + SX</a:t>
                      </a:r>
                      <a:endParaRPr lang="en-US" sz="15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5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Có</a:t>
                      </a:r>
                      <a:endParaRPr lang="en-US" sz="15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Trung </a:t>
                      </a:r>
                      <a:r>
                        <a:rPr lang="en-US" sz="15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bình</a:t>
                      </a:r>
                      <a:endParaRPr lang="en-US" sz="15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5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Rủi ro thấp–trung</a:t>
                      </a:r>
                      <a:endParaRPr lang="en-US" sz="15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54408331"/>
                  </a:ext>
                </a:extLst>
              </a:tr>
              <a:tr h="126761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5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PT3</a:t>
                      </a:r>
                      <a:endParaRPr lang="en-US" sz="15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5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Thử nghiệm mẫu + đánh giá SX + lấy mẫu tại nơi SX</a:t>
                      </a:r>
                      <a:endParaRPr lang="en-US" sz="15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5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Mẫu + SX</a:t>
                      </a:r>
                      <a:endParaRPr lang="en-US" sz="15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5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Có</a:t>
                      </a:r>
                      <a:endParaRPr lang="en-US" sz="15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Trung </a:t>
                      </a:r>
                      <a:r>
                        <a:rPr lang="en-US" sz="15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bình</a:t>
                      </a: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</a:t>
                      </a:r>
                      <a:r>
                        <a:rPr lang="en-US" sz="15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cao</a:t>
                      </a:r>
                      <a:endParaRPr lang="en-US" sz="15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5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Kiểm</a:t>
                      </a: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5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soát</a:t>
                      </a: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5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nội</a:t>
                      </a: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5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bộ</a:t>
                      </a:r>
                      <a:endParaRPr lang="en-US" sz="15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7917592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492051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83F62F9C-4117-A049-915C-2DED027209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7427" y="305940"/>
            <a:ext cx="6000751" cy="629924"/>
          </a:xfrm>
        </p:spPr>
        <p:txBody>
          <a:bodyPr/>
          <a:lstStyle/>
          <a:p>
            <a:pPr algn="ctr"/>
            <a:r>
              <a:rPr lang="vi-VN" sz="2100" dirty="0"/>
              <a:t>Các dịch vụ của QUATEST 3 liên quan đến nhóm sản phẩm Thực phẩm</a:t>
            </a:r>
            <a:endParaRPr lang="en-US" sz="21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64C2565-4FE5-BD31-107C-70A48FB2063F}"/>
              </a:ext>
            </a:extLst>
          </p:cNvPr>
          <p:cNvSpPr txBox="1"/>
          <p:nvPr/>
        </p:nvSpPr>
        <p:spPr>
          <a:xfrm>
            <a:off x="517583" y="1195237"/>
            <a:ext cx="8358997" cy="17113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Chứng</a:t>
            </a: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quy</a:t>
            </a:r>
            <a:endParaRPr lang="vi-VN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vi-VN" dirty="0">
                <a:latin typeface="Arial" panose="020B0604020202020204" pitchFamily="34" charset="0"/>
                <a:cs typeface="Arial" panose="020B0604020202020204" pitchFamily="34" charset="0"/>
              </a:rPr>
              <a:t>Các phương thức chứng nhận hợp quy</a:t>
            </a:r>
          </a:p>
          <a:p>
            <a:pPr marL="0" indent="0">
              <a:lnSpc>
                <a:spcPct val="150000"/>
              </a:lnSpc>
              <a:buNone/>
            </a:pPr>
            <a:endParaRPr lang="vi-VN" b="1" dirty="0"/>
          </a:p>
          <a:p>
            <a:pPr marL="0" indent="0">
              <a:lnSpc>
                <a:spcPct val="150000"/>
              </a:lnSpc>
              <a:buNone/>
            </a:pPr>
            <a:endParaRPr lang="en-US" sz="1800" b="1" dirty="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464A7585-7260-F615-D9BA-63C8EA60C1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1349134"/>
              </p:ext>
            </p:extLst>
          </p:nvPr>
        </p:nvGraphicFramePr>
        <p:xfrm>
          <a:off x="655608" y="2104845"/>
          <a:ext cx="7729266" cy="422982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88211">
                  <a:extLst>
                    <a:ext uri="{9D8B030D-6E8A-4147-A177-3AD203B41FA5}">
                      <a16:colId xmlns:a16="http://schemas.microsoft.com/office/drawing/2014/main" val="3274880411"/>
                    </a:ext>
                  </a:extLst>
                </a:gridCol>
                <a:gridCol w="1288211">
                  <a:extLst>
                    <a:ext uri="{9D8B030D-6E8A-4147-A177-3AD203B41FA5}">
                      <a16:colId xmlns:a16="http://schemas.microsoft.com/office/drawing/2014/main" val="323973985"/>
                    </a:ext>
                  </a:extLst>
                </a:gridCol>
                <a:gridCol w="1288211">
                  <a:extLst>
                    <a:ext uri="{9D8B030D-6E8A-4147-A177-3AD203B41FA5}">
                      <a16:colId xmlns:a16="http://schemas.microsoft.com/office/drawing/2014/main" val="3637700271"/>
                    </a:ext>
                  </a:extLst>
                </a:gridCol>
                <a:gridCol w="1288211">
                  <a:extLst>
                    <a:ext uri="{9D8B030D-6E8A-4147-A177-3AD203B41FA5}">
                      <a16:colId xmlns:a16="http://schemas.microsoft.com/office/drawing/2014/main" val="3366340445"/>
                    </a:ext>
                  </a:extLst>
                </a:gridCol>
                <a:gridCol w="1288211">
                  <a:extLst>
                    <a:ext uri="{9D8B030D-6E8A-4147-A177-3AD203B41FA5}">
                      <a16:colId xmlns:a16="http://schemas.microsoft.com/office/drawing/2014/main" val="431926734"/>
                    </a:ext>
                  </a:extLst>
                </a:gridCol>
                <a:gridCol w="1288211">
                  <a:extLst>
                    <a:ext uri="{9D8B030D-6E8A-4147-A177-3AD203B41FA5}">
                      <a16:colId xmlns:a16="http://schemas.microsoft.com/office/drawing/2014/main" val="2994574092"/>
                    </a:ext>
                  </a:extLst>
                </a:gridCol>
              </a:tblGrid>
              <a:tr h="69012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Phương </a:t>
                      </a:r>
                      <a:r>
                        <a:rPr lang="en-US" sz="15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thức</a:t>
                      </a:r>
                      <a:r>
                        <a:rPr lang="vi-VN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(PT)</a:t>
                      </a:r>
                      <a:endParaRPr lang="en-US" sz="15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5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Nội dung chính</a:t>
                      </a:r>
                      <a:endParaRPr lang="en-US" sz="15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5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Phạm vi đánh giá</a:t>
                      </a:r>
                      <a:endParaRPr lang="en-US" sz="15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5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Giám sát</a:t>
                      </a:r>
                      <a:endParaRPr lang="en-US" sz="15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5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Mức độ tin cậy</a:t>
                      </a:r>
                      <a:endParaRPr lang="en-US" sz="15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5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Ứng dụng</a:t>
                      </a:r>
                      <a:endParaRPr lang="en-US" sz="15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66071611"/>
                  </a:ext>
                </a:extLst>
              </a:tr>
              <a:tr h="69012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5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PT4</a:t>
                      </a:r>
                      <a:endParaRPr lang="en-US" sz="15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Như PT3 + </a:t>
                      </a:r>
                      <a:r>
                        <a:rPr lang="en-US" sz="15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thị</a:t>
                      </a: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5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trường</a:t>
                      </a:r>
                      <a:endParaRPr lang="en-US" sz="15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5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Mẫu + SX</a:t>
                      </a:r>
                      <a:endParaRPr lang="en-US" sz="15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5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Có </a:t>
                      </a:r>
                      <a:endParaRPr lang="en-US" sz="15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5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Cao</a:t>
                      </a:r>
                      <a:endParaRPr lang="en-US" sz="15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5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Rủi ro cao</a:t>
                      </a:r>
                      <a:endParaRPr lang="en-US" sz="15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96415326"/>
                  </a:ext>
                </a:extLst>
              </a:tr>
              <a:tr h="111278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5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PT5</a:t>
                      </a:r>
                      <a:endParaRPr lang="en-US" sz="15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5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Linh hoạt nơi SX hoặc thị trường</a:t>
                      </a:r>
                      <a:endParaRPr lang="en-US" sz="15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5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Mẫu + SX</a:t>
                      </a:r>
                      <a:endParaRPr lang="en-US" sz="15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5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Có</a:t>
                      </a:r>
                      <a:endParaRPr lang="en-US" sz="15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Cao</a:t>
                      </a:r>
                      <a:endParaRPr lang="en-US" sz="15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5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Tối ưu chi phí</a:t>
                      </a:r>
                      <a:endParaRPr lang="en-US" sz="15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61978611"/>
                  </a:ext>
                </a:extLst>
              </a:tr>
              <a:tr h="104666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5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PT6</a:t>
                      </a:r>
                      <a:endParaRPr lang="en-US" sz="15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5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Đánh giá hệ thống quản lý</a:t>
                      </a:r>
                      <a:endParaRPr lang="en-US" sz="15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5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Hệ thống</a:t>
                      </a:r>
                      <a:endParaRPr lang="en-US" sz="15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5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Có</a:t>
                      </a:r>
                      <a:endParaRPr lang="en-US" sz="15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5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Rất cao</a:t>
                      </a:r>
                      <a:endParaRPr lang="en-US" sz="15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DN </a:t>
                      </a:r>
                      <a:r>
                        <a:rPr lang="en-US" sz="15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có</a:t>
                      </a: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vi-VN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hệ thống quản lý chất lượng</a:t>
                      </a:r>
                      <a:endParaRPr lang="en-US" sz="15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80394915"/>
                  </a:ext>
                </a:extLst>
              </a:tr>
              <a:tr h="69012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5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PT7</a:t>
                      </a:r>
                      <a:endParaRPr lang="en-US" sz="15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5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Đánh giá theo lô</a:t>
                      </a:r>
                      <a:endParaRPr lang="en-US" sz="15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5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Lô hàng</a:t>
                      </a:r>
                      <a:endParaRPr lang="en-US" sz="15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5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Không</a:t>
                      </a:r>
                      <a:endParaRPr lang="en-US" sz="15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5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Trung bình</a:t>
                      </a:r>
                      <a:endParaRPr lang="en-US" sz="150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5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Hàng</a:t>
                      </a: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5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nhập</a:t>
                      </a: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5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khẩu</a:t>
                      </a:r>
                      <a:endParaRPr lang="en-US" sz="15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648274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635736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EAF033-D332-49D9-A5FA-084A937653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4815" y="1421790"/>
            <a:ext cx="7886700" cy="77769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1950" b="1" dirty="0" err="1"/>
              <a:t>Giám</a:t>
            </a:r>
            <a:r>
              <a:rPr lang="en-US" sz="1950" b="1" dirty="0"/>
              <a:t> </a:t>
            </a:r>
            <a:r>
              <a:rPr lang="en-US" sz="1950" b="1" dirty="0" err="1"/>
              <a:t>định</a:t>
            </a:r>
            <a:endParaRPr lang="en-US" sz="1950" b="1" dirty="0"/>
          </a:p>
          <a:p>
            <a:pPr marL="0" indent="0">
              <a:buNone/>
            </a:pPr>
            <a:endParaRPr lang="en-US" sz="1350" dirty="0"/>
          </a:p>
          <a:p>
            <a:pPr marL="0" indent="0">
              <a:buNone/>
            </a:pPr>
            <a:r>
              <a:rPr lang="en-US" sz="1800" dirty="0"/>
              <a:t>Lô </a:t>
            </a:r>
            <a:r>
              <a:rPr lang="en-US" sz="1800" dirty="0" err="1"/>
              <a:t>hàng</a:t>
            </a:r>
            <a:r>
              <a:rPr lang="en-US" sz="1800" dirty="0"/>
              <a:t> </a:t>
            </a:r>
            <a:r>
              <a:rPr lang="en-US" sz="1800" b="1" dirty="0"/>
              <a:t>NHẬP KHẨU</a:t>
            </a:r>
            <a:r>
              <a:rPr lang="en-US" sz="1800" dirty="0"/>
              <a:t>, </a:t>
            </a:r>
            <a:r>
              <a:rPr lang="en-US" sz="1800" dirty="0" err="1"/>
              <a:t>lô</a:t>
            </a:r>
            <a:r>
              <a:rPr lang="en-US" sz="1800" dirty="0"/>
              <a:t> </a:t>
            </a:r>
            <a:r>
              <a:rPr lang="en-US" sz="1800" dirty="0" err="1"/>
              <a:t>hàng</a:t>
            </a:r>
            <a:r>
              <a:rPr lang="en-US" sz="1800" dirty="0"/>
              <a:t> </a:t>
            </a:r>
            <a:r>
              <a:rPr lang="en-US" sz="1800" b="1" dirty="0"/>
              <a:t>SẢN XUẤT TRONG NƯỚC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E93BFBC8-8F51-4DAC-BF68-49C19E4B00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273843"/>
              </p:ext>
            </p:extLst>
          </p:nvPr>
        </p:nvGraphicFramePr>
        <p:xfrm>
          <a:off x="419968" y="2244696"/>
          <a:ext cx="8304063" cy="31915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5345">
                  <a:extLst>
                    <a:ext uri="{9D8B030D-6E8A-4147-A177-3AD203B41FA5}">
                      <a16:colId xmlns:a16="http://schemas.microsoft.com/office/drawing/2014/main" val="1708095472"/>
                    </a:ext>
                  </a:extLst>
                </a:gridCol>
                <a:gridCol w="3623892">
                  <a:extLst>
                    <a:ext uri="{9D8B030D-6E8A-4147-A177-3AD203B41FA5}">
                      <a16:colId xmlns:a16="http://schemas.microsoft.com/office/drawing/2014/main" val="2615353783"/>
                    </a:ext>
                  </a:extLst>
                </a:gridCol>
                <a:gridCol w="2234826">
                  <a:extLst>
                    <a:ext uri="{9D8B030D-6E8A-4147-A177-3AD203B41FA5}">
                      <a16:colId xmlns:a16="http://schemas.microsoft.com/office/drawing/2014/main" val="1811462536"/>
                    </a:ext>
                  </a:extLst>
                </a:gridCol>
              </a:tblGrid>
              <a:tr h="61396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Nội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dung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giám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định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Cơ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sở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đánh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giá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Loại</a:t>
                      </a:r>
                      <a:r>
                        <a:rPr lang="en-US" sz="1800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baseline="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giấy</a:t>
                      </a:r>
                      <a:r>
                        <a:rPr lang="en-US" sz="1800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baseline="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cấp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841781126"/>
                  </a:ext>
                </a:extLst>
              </a:tr>
              <a:tr h="2577554">
                <a:tc>
                  <a:txBody>
                    <a:bodyPr/>
                    <a:lstStyle/>
                    <a:p>
                      <a:pPr marL="0" marR="0">
                        <a:lnSpc>
                          <a:spcPct val="12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5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Giám</a:t>
                      </a: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5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định</a:t>
                      </a: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5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chất</a:t>
                      </a: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5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lượng</a:t>
                      </a: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an </a:t>
                      </a:r>
                      <a:r>
                        <a:rPr lang="en-US" sz="15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toàn</a:t>
                      </a: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5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của</a:t>
                      </a: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5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lô</a:t>
                      </a: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5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hàng</a:t>
                      </a: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5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theo</a:t>
                      </a: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5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yêu</a:t>
                      </a: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5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cầu</a:t>
                      </a: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5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của</a:t>
                      </a: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5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cơ</a:t>
                      </a: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5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quan</a:t>
                      </a: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5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quản</a:t>
                      </a: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5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lý</a:t>
                      </a: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5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nhà</a:t>
                      </a: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5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nước</a:t>
                      </a: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5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hoặc</a:t>
                      </a: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5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theo</a:t>
                      </a: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5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yêu</a:t>
                      </a: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5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cầu</a:t>
                      </a: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5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của</a:t>
                      </a: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5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Doanh</a:t>
                      </a: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5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nghiệp</a:t>
                      </a:r>
                      <a:endParaRPr lang="en-US" sz="15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2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Wingdings" panose="05000000000000000000" pitchFamily="2" charset="2"/>
                        <a:buChar char=""/>
                      </a:pPr>
                      <a:r>
                        <a:rPr lang="en-US" sz="15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Hồ</a:t>
                      </a: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5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sơ</a:t>
                      </a: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5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công</a:t>
                      </a: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5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bố</a:t>
                      </a: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5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của</a:t>
                      </a: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5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sản</a:t>
                      </a: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5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phẩm</a:t>
                      </a:r>
                      <a:endParaRPr lang="en-US" sz="15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2900" marR="0" lvl="0" indent="-342900">
                        <a:lnSpc>
                          <a:spcPct val="12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Wingdings" panose="05000000000000000000" pitchFamily="2" charset="2"/>
                        <a:buChar char=""/>
                      </a:pPr>
                      <a:r>
                        <a:rPr lang="en-US" sz="15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Quy</a:t>
                      </a: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5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định</a:t>
                      </a: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5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tiêu</a:t>
                      </a: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5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chuẩn</a:t>
                      </a: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5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kỹ</a:t>
                      </a: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5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thuật</a:t>
                      </a: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5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hiện</a:t>
                      </a: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5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hành</a:t>
                      </a: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5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của</a:t>
                      </a: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5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Việt</a:t>
                      </a: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Nam </a:t>
                      </a:r>
                      <a:r>
                        <a:rPr lang="en-US" sz="15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và</a:t>
                      </a: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5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quốc</a:t>
                      </a: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5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tế</a:t>
                      </a: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5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liên</a:t>
                      </a: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5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quan</a:t>
                      </a: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5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đến</a:t>
                      </a: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5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sản</a:t>
                      </a: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5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phẩm</a:t>
                      </a:r>
                      <a:endParaRPr lang="en-US" sz="15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2900" marR="0" lvl="0" indent="-342900">
                        <a:lnSpc>
                          <a:spcPct val="12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Wingdings" panose="05000000000000000000" pitchFamily="2" charset="2"/>
                        <a:buChar char=""/>
                      </a:pPr>
                      <a:r>
                        <a:rPr lang="en-US" sz="15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Tiêu</a:t>
                      </a: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5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chuẩn</a:t>
                      </a: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5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của</a:t>
                      </a: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5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nhà</a:t>
                      </a: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5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sản</a:t>
                      </a: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5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xuất</a:t>
                      </a:r>
                      <a:endParaRPr lang="en-US" sz="15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2900" marR="0" lvl="0" indent="-342900">
                        <a:lnSpc>
                          <a:spcPct val="12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Wingdings" panose="05000000000000000000" pitchFamily="2" charset="2"/>
                        <a:buChar char=""/>
                      </a:pPr>
                      <a:r>
                        <a:rPr lang="en-US" sz="15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Quy</a:t>
                      </a: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5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định</a:t>
                      </a: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5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về</a:t>
                      </a: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5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ghi</a:t>
                      </a: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5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nhãn</a:t>
                      </a: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5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hàng</a:t>
                      </a: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5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hoá</a:t>
                      </a: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,…</a:t>
                      </a:r>
                    </a:p>
                    <a:p>
                      <a:pPr marL="0" marR="0">
                        <a:lnSpc>
                          <a:spcPct val="12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5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US" sz="15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US" sz="15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5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Thông</a:t>
                      </a: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5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báo</a:t>
                      </a: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5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kết</a:t>
                      </a: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5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quả</a:t>
                      </a: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5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giám</a:t>
                      </a: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5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định</a:t>
                      </a:r>
                      <a:endParaRPr lang="en-US" sz="15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>
                        <a:lnSpc>
                          <a:spcPct val="12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2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US" sz="1500" dirty="0">
                        <a:effectLst/>
                        <a:highlight>
                          <a:srgbClr val="FFFF00"/>
                        </a:highlight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766287868"/>
                  </a:ext>
                </a:extLst>
              </a:tr>
            </a:tbl>
          </a:graphicData>
        </a:graphic>
      </p:graphicFrame>
      <p:sp>
        <p:nvSpPr>
          <p:cNvPr id="7" name="Title 1">
            <a:extLst>
              <a:ext uri="{FF2B5EF4-FFF2-40B4-BE49-F238E27FC236}">
                <a16:creationId xmlns:a16="http://schemas.microsoft.com/office/drawing/2014/main" id="{6DAB8ADD-F88E-5B23-BD28-81568928F8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7427" y="305940"/>
            <a:ext cx="6000751" cy="629924"/>
          </a:xfrm>
        </p:spPr>
        <p:txBody>
          <a:bodyPr/>
          <a:lstStyle/>
          <a:p>
            <a:pPr algn="ctr"/>
            <a:r>
              <a:rPr lang="vi-VN" sz="2100" dirty="0"/>
              <a:t>Các dịch vụ của QUATEST 3 liên quan đến nhóm sản phẩm Thực phẩm</a:t>
            </a:r>
            <a:endParaRPr lang="en-US" sz="2100" dirty="0"/>
          </a:p>
        </p:txBody>
      </p:sp>
    </p:spTree>
    <p:extLst>
      <p:ext uri="{BB962C8B-B14F-4D97-AF65-F5344CB8AC3E}">
        <p14:creationId xmlns:p14="http://schemas.microsoft.com/office/powerpoint/2010/main" val="13504799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43BDBB1-8562-4C0B-81EC-22F99CDC15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2404742"/>
              </p:ext>
            </p:extLst>
          </p:nvPr>
        </p:nvGraphicFramePr>
        <p:xfrm>
          <a:off x="357115" y="2089180"/>
          <a:ext cx="8429770" cy="40096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86711">
                  <a:extLst>
                    <a:ext uri="{9D8B030D-6E8A-4147-A177-3AD203B41FA5}">
                      <a16:colId xmlns:a16="http://schemas.microsoft.com/office/drawing/2014/main" val="1384912329"/>
                    </a:ext>
                  </a:extLst>
                </a:gridCol>
                <a:gridCol w="3209596">
                  <a:extLst>
                    <a:ext uri="{9D8B030D-6E8A-4147-A177-3AD203B41FA5}">
                      <a16:colId xmlns:a16="http://schemas.microsoft.com/office/drawing/2014/main" val="3284368251"/>
                    </a:ext>
                  </a:extLst>
                </a:gridCol>
                <a:gridCol w="2733463">
                  <a:extLst>
                    <a:ext uri="{9D8B030D-6E8A-4147-A177-3AD203B41FA5}">
                      <a16:colId xmlns:a16="http://schemas.microsoft.com/office/drawing/2014/main" val="1126949868"/>
                    </a:ext>
                  </a:extLst>
                </a:gridCol>
              </a:tblGrid>
              <a:tr h="55642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Nội</a:t>
                      </a: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dung </a:t>
                      </a:r>
                      <a:r>
                        <a:rPr lang="en-US" sz="15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giám</a:t>
                      </a: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5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định</a:t>
                      </a:r>
                      <a:endParaRPr lang="en-US" sz="15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Cơ</a:t>
                      </a: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5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sở</a:t>
                      </a: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5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đánh</a:t>
                      </a:r>
                      <a:r>
                        <a:rPr lang="en-US" sz="15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5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giá</a:t>
                      </a:r>
                      <a:endParaRPr lang="en-US" sz="15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Loại</a:t>
                      </a:r>
                      <a:r>
                        <a:rPr lang="en-US" sz="1500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500" baseline="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giấy</a:t>
                      </a:r>
                      <a:r>
                        <a:rPr lang="en-US" sz="1500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500" baseline="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cấp</a:t>
                      </a:r>
                      <a:endParaRPr lang="en-US" sz="15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val="3161771316"/>
                  </a:ext>
                </a:extLst>
              </a:tr>
              <a:tr h="3453275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2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Giám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định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chất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lượng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</a:p>
                    <a:p>
                      <a:pPr marL="0" marR="0" algn="l">
                        <a:lnSpc>
                          <a:spcPct val="12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an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toàn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của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lô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hàng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</a:p>
                    <a:p>
                      <a:pPr marL="0" marR="0" algn="l">
                        <a:lnSpc>
                          <a:spcPct val="12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theo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yêu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cầu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của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l">
                        <a:lnSpc>
                          <a:spcPct val="12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Doanh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nghiệp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xuất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khẩu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342900" marR="0" lvl="0" indent="-342900" algn="l">
                        <a:lnSpc>
                          <a:spcPct val="12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Wingdings" panose="05000000000000000000" pitchFamily="2" charset="2"/>
                        <a:buChar char=""/>
                      </a:pP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Hồ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sơ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công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bố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của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sản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phẩm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2900" marR="0" lvl="0" indent="-342900" algn="l">
                        <a:lnSpc>
                          <a:spcPct val="12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Wingdings" panose="05000000000000000000" pitchFamily="2" charset="2"/>
                        <a:buChar char=""/>
                      </a:pP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Quy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định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tiêu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chuẩn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kỹ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thuật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hiện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hành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của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nước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nhập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khẩu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của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quốc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tế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(Codex, FDA, …)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hoặc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của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Việt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Nam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liên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quan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đến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sản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phẩm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  <a:p>
                      <a:pPr marL="342900" marR="0" lvl="0" indent="-342900" algn="l">
                        <a:lnSpc>
                          <a:spcPct val="12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Wingdings" panose="05000000000000000000" pitchFamily="2" charset="2"/>
                        <a:buChar char=""/>
                      </a:pP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Tiêu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chuẩn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của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nhà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sản</a:t>
                      </a: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xuấ</a:t>
                      </a:r>
                      <a:r>
                        <a:rPr lang="vi-VN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342900" marR="0" lvl="0" indent="-342900" algn="l">
                        <a:lnSpc>
                          <a:spcPct val="12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Times New Roman" panose="02020603050405020304" pitchFamily="18" charset="0"/>
                        <a:buChar char="-"/>
                      </a:pP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2900" marR="0" lvl="0" indent="-342900" algn="l">
                        <a:lnSpc>
                          <a:spcPct val="12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Times New Roman" panose="02020603050405020304" pitchFamily="18" charset="0"/>
                        <a:buChar char="-"/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Certificate of </a:t>
                      </a:r>
                      <a:r>
                        <a:rPr lang="vi-VN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nalysis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2900" marR="0" lvl="0" indent="-342900" algn="l">
                        <a:lnSpc>
                          <a:spcPct val="12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Times New Roman" panose="02020603050405020304" pitchFamily="18" charset="0"/>
                        <a:buChar char="-"/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Certificate of </a:t>
                      </a:r>
                      <a:r>
                        <a:rPr lang="vi-VN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</a:t>
                      </a:r>
                      <a:r>
                        <a:rPr lang="en-US" sz="18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uality</a:t>
                      </a: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2900" marR="0" lvl="0" indent="-342900" algn="l">
                        <a:lnSpc>
                          <a:spcPct val="12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Times New Roman" panose="02020603050405020304" pitchFamily="18" charset="0"/>
                        <a:buChar char="-"/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Certificate of inspection</a:t>
                      </a:r>
                    </a:p>
                    <a:p>
                      <a:pPr marL="342900" marR="0" lvl="0" indent="-342900" algn="l">
                        <a:lnSpc>
                          <a:spcPct val="12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Times New Roman" panose="02020603050405020304" pitchFamily="18" charset="0"/>
                        <a:buChar char="-"/>
                      </a:pPr>
                      <a:r>
                        <a:rPr lang="vi-VN" sz="18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Certificate of radioactivity</a:t>
                      </a:r>
                    </a:p>
                    <a:p>
                      <a:pPr marL="342900" marR="0" lvl="0" indent="-342900" algn="l">
                        <a:lnSpc>
                          <a:spcPct val="12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Times New Roman" panose="02020603050405020304" pitchFamily="18" charset="0"/>
                        <a:buChar char="-"/>
                      </a:pPr>
                      <a:r>
                        <a:rPr lang="vi-VN" sz="18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....................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marL="0" marR="0" algn="l">
                        <a:lnSpc>
                          <a:spcPct val="12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US" sz="1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2633888028"/>
                  </a:ext>
                </a:extLst>
              </a:tr>
            </a:tbl>
          </a:graphicData>
        </a:graphic>
      </p:graphicFrame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32B924D9-865D-46EF-A472-94AA1A72E08A}"/>
              </a:ext>
            </a:extLst>
          </p:cNvPr>
          <p:cNvSpPr txBox="1">
            <a:spLocks/>
          </p:cNvSpPr>
          <p:nvPr/>
        </p:nvSpPr>
        <p:spPr>
          <a:xfrm>
            <a:off x="509521" y="1207967"/>
            <a:ext cx="7886700" cy="777696"/>
          </a:xfrm>
          <a:prstGeom prst="rect">
            <a:avLst/>
          </a:prstGeom>
        </p:spPr>
        <p:txBody>
          <a:bodyPr vert="horz" lIns="68580" tIns="34290" rIns="68580" bIns="34290" rtlCol="0">
            <a:normAutofit fontScale="92500" lnSpcReduction="10000"/>
          </a:bodyPr>
          <a:lstStyle>
            <a:lvl1pPr marL="91440" indent="-285750" algn="just" defTabSz="914400" rtl="0" eaLnBrk="1" latinLnBrk="0" hangingPunct="1">
              <a:lnSpc>
                <a:spcPct val="100000"/>
              </a:lnSpc>
              <a:spcBef>
                <a:spcPts val="0"/>
              </a:spcBef>
              <a:buSzPct val="150000"/>
              <a:buFontTx/>
              <a:buBlip>
                <a:blip r:embed="rId2"/>
              </a:buBlip>
              <a:defRPr sz="11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950" b="1" dirty="0" err="1"/>
              <a:t>Giám</a:t>
            </a:r>
            <a:r>
              <a:rPr lang="en-US" sz="1950" b="1" dirty="0"/>
              <a:t> </a:t>
            </a:r>
            <a:r>
              <a:rPr lang="en-US" sz="1950" b="1" dirty="0" err="1"/>
              <a:t>định</a:t>
            </a:r>
            <a:endParaRPr lang="en-US" sz="1950" b="1" dirty="0"/>
          </a:p>
          <a:p>
            <a:pPr marL="0" indent="0">
              <a:buNone/>
            </a:pPr>
            <a:endParaRPr lang="en-US" sz="1350" dirty="0"/>
          </a:p>
          <a:p>
            <a:pPr marL="0" indent="0">
              <a:buNone/>
            </a:pPr>
            <a:r>
              <a:rPr lang="en-US" sz="1800" dirty="0"/>
              <a:t>Lô </a:t>
            </a:r>
            <a:r>
              <a:rPr lang="en-US" sz="1800" dirty="0" err="1"/>
              <a:t>hàng</a:t>
            </a:r>
            <a:r>
              <a:rPr lang="en-US" sz="1800" dirty="0"/>
              <a:t> </a:t>
            </a:r>
            <a:r>
              <a:rPr lang="en-US" sz="1800" b="1" dirty="0"/>
              <a:t>XUẤT KHẨU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50A6742-01D7-0470-C89D-0AB5C0E417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7427" y="305940"/>
            <a:ext cx="6000751" cy="629924"/>
          </a:xfrm>
        </p:spPr>
        <p:txBody>
          <a:bodyPr/>
          <a:lstStyle/>
          <a:p>
            <a:pPr algn="ctr"/>
            <a:r>
              <a:rPr lang="vi-VN" sz="2100" dirty="0"/>
              <a:t>Các dịch vụ của QUATEST 3 liên quan đến nhóm sản phẩm Thực phẩm</a:t>
            </a:r>
            <a:endParaRPr lang="en-US" sz="2100" dirty="0"/>
          </a:p>
        </p:txBody>
      </p:sp>
    </p:spTree>
    <p:extLst>
      <p:ext uri="{BB962C8B-B14F-4D97-AF65-F5344CB8AC3E}">
        <p14:creationId xmlns:p14="http://schemas.microsoft.com/office/powerpoint/2010/main" val="29394012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20147A-419F-40FC-AE54-F8892347B5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4129" y="1385632"/>
            <a:ext cx="7886700" cy="918565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1800" b="1" dirty="0" err="1"/>
              <a:t>Giám</a:t>
            </a:r>
            <a:r>
              <a:rPr lang="en-US" sz="1800" b="1" dirty="0"/>
              <a:t> </a:t>
            </a:r>
            <a:r>
              <a:rPr lang="en-US" sz="1800" b="1" dirty="0" err="1"/>
              <a:t>định</a:t>
            </a:r>
            <a:endParaRPr lang="en-US" sz="1800" b="1" dirty="0"/>
          </a:p>
          <a:p>
            <a:pPr marL="0" indent="0">
              <a:lnSpc>
                <a:spcPct val="150000"/>
              </a:lnSpc>
              <a:buNone/>
            </a:pPr>
            <a:r>
              <a:rPr lang="en-US" sz="1500" b="1" dirty="0" err="1"/>
              <a:t>Đánh</a:t>
            </a:r>
            <a:r>
              <a:rPr lang="en-US" sz="1500" b="1" dirty="0"/>
              <a:t> </a:t>
            </a:r>
            <a:r>
              <a:rPr lang="en-US" sz="1500" b="1" dirty="0" err="1"/>
              <a:t>giá</a:t>
            </a:r>
            <a:r>
              <a:rPr lang="en-US" sz="1500" b="1" dirty="0"/>
              <a:t> an </a:t>
            </a:r>
            <a:r>
              <a:rPr lang="en-US" sz="1500" b="1" dirty="0" err="1"/>
              <a:t>toàn</a:t>
            </a:r>
            <a:r>
              <a:rPr lang="en-US" sz="1500" b="1" dirty="0"/>
              <a:t> </a:t>
            </a:r>
            <a:r>
              <a:rPr lang="en-US" sz="1500" b="1" dirty="0" err="1"/>
              <a:t>sản</a:t>
            </a:r>
            <a:r>
              <a:rPr lang="en-US" sz="1500" b="1" dirty="0"/>
              <a:t> </a:t>
            </a:r>
            <a:r>
              <a:rPr lang="en-US" sz="1500" b="1" dirty="0" err="1"/>
              <a:t>phẩm</a:t>
            </a:r>
            <a:r>
              <a:rPr lang="en-US" sz="1500" b="1" dirty="0"/>
              <a:t> </a:t>
            </a:r>
            <a:r>
              <a:rPr lang="en-US" sz="1500" b="1" dirty="0" err="1"/>
              <a:t>và</a:t>
            </a:r>
            <a:r>
              <a:rPr lang="en-US" sz="1500" b="1" dirty="0"/>
              <a:t> </a:t>
            </a:r>
            <a:r>
              <a:rPr lang="en-US" sz="1500" b="1" dirty="0" err="1"/>
              <a:t>hướng</a:t>
            </a:r>
            <a:r>
              <a:rPr lang="en-US" sz="1500" b="1" dirty="0"/>
              <a:t> </a:t>
            </a:r>
            <a:r>
              <a:rPr lang="en-US" sz="1500" b="1" dirty="0" err="1"/>
              <a:t>dẫn</a:t>
            </a:r>
            <a:r>
              <a:rPr lang="en-US" sz="1500" b="1" dirty="0"/>
              <a:t> </a:t>
            </a:r>
            <a:r>
              <a:rPr lang="en-US" sz="1500" b="1" dirty="0" err="1"/>
              <a:t>xây</a:t>
            </a:r>
            <a:r>
              <a:rPr lang="en-US" sz="1500" b="1" dirty="0"/>
              <a:t> </a:t>
            </a:r>
            <a:r>
              <a:rPr lang="en-US" sz="1500" b="1" dirty="0" err="1"/>
              <a:t>dựng</a:t>
            </a:r>
            <a:r>
              <a:rPr lang="en-US" sz="1500" b="1" dirty="0"/>
              <a:t> </a:t>
            </a:r>
            <a:r>
              <a:rPr lang="en-US" sz="1500" b="1" dirty="0" err="1"/>
              <a:t>Hồ</a:t>
            </a:r>
            <a:r>
              <a:rPr lang="en-US" sz="1500" b="1" dirty="0"/>
              <a:t> </a:t>
            </a:r>
            <a:r>
              <a:rPr lang="en-US" sz="1500" b="1" dirty="0" err="1"/>
              <a:t>sơ</a:t>
            </a:r>
            <a:r>
              <a:rPr lang="en-US" sz="1500" b="1" dirty="0"/>
              <a:t> </a:t>
            </a:r>
            <a:r>
              <a:rPr lang="en-US" sz="1500" b="1" dirty="0" err="1"/>
              <a:t>công</a:t>
            </a:r>
            <a:r>
              <a:rPr lang="en-US" sz="1500" b="1" dirty="0"/>
              <a:t> </a:t>
            </a:r>
            <a:r>
              <a:rPr lang="en-US" sz="1500" b="1" dirty="0" err="1"/>
              <a:t>bố</a:t>
            </a:r>
            <a:endParaRPr lang="en-US" sz="1500" b="1" dirty="0"/>
          </a:p>
          <a:p>
            <a:pPr marL="0" indent="0">
              <a:buNone/>
            </a:pPr>
            <a:endParaRPr lang="en-US" sz="2400" b="1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A6FC581D-AC03-473B-BD9A-71C3E9A3F235}"/>
              </a:ext>
            </a:extLst>
          </p:cNvPr>
          <p:cNvSpPr txBox="1">
            <a:spLocks/>
          </p:cNvSpPr>
          <p:nvPr/>
        </p:nvSpPr>
        <p:spPr>
          <a:xfrm>
            <a:off x="504129" y="2304197"/>
            <a:ext cx="8456387" cy="3458428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91440" indent="-285750" algn="just" defTabSz="914400" rtl="0" eaLnBrk="1" latinLnBrk="0" hangingPunct="1">
              <a:lnSpc>
                <a:spcPct val="100000"/>
              </a:lnSpc>
              <a:spcBef>
                <a:spcPts val="0"/>
              </a:spcBef>
              <a:buSzPct val="150000"/>
              <a:buFontTx/>
              <a:buBlip>
                <a:blip r:embed="rId2"/>
              </a:buBlip>
              <a:defRPr sz="11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ts val="150"/>
              </a:spcBef>
              <a:spcAft>
                <a:spcPts val="150"/>
              </a:spcAft>
            </a:pPr>
            <a:r>
              <a:rPr lang="en-US" sz="1500" dirty="0"/>
              <a:t> </a:t>
            </a:r>
            <a:r>
              <a:rPr lang="en-US" sz="1500" b="1" dirty="0" err="1"/>
              <a:t>Mục</a:t>
            </a:r>
            <a:r>
              <a:rPr lang="en-US" sz="1500" b="1" dirty="0"/>
              <a:t> </a:t>
            </a:r>
            <a:r>
              <a:rPr lang="en-US" sz="1500" b="1" dirty="0" err="1"/>
              <a:t>đích</a:t>
            </a:r>
            <a:r>
              <a:rPr lang="en-US" sz="1500" b="1" dirty="0"/>
              <a:t> </a:t>
            </a:r>
            <a:r>
              <a:rPr lang="en-US" sz="1500" b="1" dirty="0" err="1"/>
              <a:t>của</a:t>
            </a:r>
            <a:r>
              <a:rPr lang="en-US" sz="1500" b="1" dirty="0"/>
              <a:t> QUATEST 3:</a:t>
            </a:r>
          </a:p>
          <a:p>
            <a:pPr marL="531495" lvl="1" indent="-257175">
              <a:lnSpc>
                <a:spcPct val="150000"/>
              </a:lnSpc>
              <a:spcBef>
                <a:spcPts val="150"/>
              </a:spcBef>
              <a:spcAft>
                <a:spcPts val="150"/>
              </a:spcAft>
              <a:buFont typeface="Arial" panose="020B0604020202020204" pitchFamily="34" charset="0"/>
              <a:buChar char="•"/>
            </a:pPr>
            <a:r>
              <a:rPr lang="en-US" sz="1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Giúp</a:t>
            </a:r>
            <a:r>
              <a:rPr lang="en-US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Doanh</a:t>
            </a:r>
            <a:r>
              <a:rPr lang="en-US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nghiệp</a:t>
            </a:r>
            <a:r>
              <a:rPr lang="en-US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xác</a:t>
            </a:r>
            <a:r>
              <a:rPr lang="en-US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sản</a:t>
            </a:r>
            <a:r>
              <a:rPr lang="en-US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phẩm</a:t>
            </a:r>
            <a:r>
              <a:rPr lang="en-US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 </a:t>
            </a:r>
            <a:r>
              <a:rPr lang="en-US" sz="1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toàn</a:t>
            </a:r>
            <a:r>
              <a:rPr lang="en-US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trước</a:t>
            </a:r>
            <a:r>
              <a:rPr lang="en-US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quyết</a:t>
            </a:r>
            <a:r>
              <a:rPr lang="en-US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khẩu</a:t>
            </a:r>
            <a:r>
              <a:rPr lang="en-US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hoặc</a:t>
            </a:r>
            <a:r>
              <a:rPr lang="en-US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đưa</a:t>
            </a:r>
            <a:r>
              <a:rPr lang="en-US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sản</a:t>
            </a:r>
            <a:r>
              <a:rPr lang="en-US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phẩm</a:t>
            </a:r>
            <a:r>
              <a:rPr lang="en-US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lưu</a:t>
            </a:r>
            <a:r>
              <a:rPr lang="en-US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thị</a:t>
            </a:r>
            <a:r>
              <a:rPr lang="en-US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trường</a:t>
            </a:r>
            <a:endParaRPr lang="en-US" sz="15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31495" lvl="1" indent="-257175">
              <a:lnSpc>
                <a:spcPct val="150000"/>
              </a:lnSpc>
              <a:spcBef>
                <a:spcPts val="150"/>
              </a:spcBef>
              <a:spcAft>
                <a:spcPts val="150"/>
              </a:spcAft>
              <a:buFont typeface="Arial" panose="020B0604020202020204" pitchFamily="34" charset="0"/>
              <a:buChar char="•"/>
            </a:pPr>
            <a:r>
              <a:rPr lang="en-US" sz="1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Hỗ</a:t>
            </a:r>
            <a:r>
              <a:rPr lang="en-US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trợ</a:t>
            </a:r>
            <a:r>
              <a:rPr lang="en-US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Doanh</a:t>
            </a:r>
            <a:r>
              <a:rPr lang="en-US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nghiệp</a:t>
            </a:r>
            <a:r>
              <a:rPr lang="en-US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sản</a:t>
            </a:r>
            <a:r>
              <a:rPr lang="en-US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xuất</a:t>
            </a:r>
            <a:r>
              <a:rPr lang="en-US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nước</a:t>
            </a:r>
            <a:r>
              <a:rPr lang="en-US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đánh</a:t>
            </a:r>
            <a:r>
              <a:rPr lang="en-US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giá</a:t>
            </a:r>
            <a:r>
              <a:rPr lang="en-US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cải</a:t>
            </a:r>
            <a:r>
              <a:rPr lang="en-US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thiện</a:t>
            </a:r>
            <a:r>
              <a:rPr lang="en-US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chất</a:t>
            </a:r>
            <a:r>
              <a:rPr lang="en-US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lượng</a:t>
            </a:r>
            <a:r>
              <a:rPr lang="en-US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an </a:t>
            </a:r>
            <a:r>
              <a:rPr lang="en-US" sz="1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toàn</a:t>
            </a:r>
            <a:r>
              <a:rPr lang="en-US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sản</a:t>
            </a:r>
            <a:r>
              <a:rPr lang="en-US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phẩm</a:t>
            </a:r>
            <a:r>
              <a:rPr lang="en-US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quá</a:t>
            </a:r>
            <a:r>
              <a:rPr lang="en-US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trình</a:t>
            </a:r>
            <a:r>
              <a:rPr lang="en-US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nghiên</a:t>
            </a:r>
            <a:r>
              <a:rPr lang="en-US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cứu</a:t>
            </a:r>
            <a:r>
              <a:rPr lang="en-US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đưa</a:t>
            </a:r>
            <a:r>
              <a:rPr lang="en-US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sản</a:t>
            </a:r>
            <a:r>
              <a:rPr lang="en-US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phẩm</a:t>
            </a:r>
            <a:r>
              <a:rPr lang="en-US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thị</a:t>
            </a:r>
            <a:r>
              <a:rPr lang="en-US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trường</a:t>
            </a:r>
            <a:endParaRPr lang="en-US" sz="15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31495" lvl="1" indent="-257175">
              <a:lnSpc>
                <a:spcPct val="150000"/>
              </a:lnSpc>
              <a:spcBef>
                <a:spcPts val="150"/>
              </a:spcBef>
              <a:spcAft>
                <a:spcPts val="150"/>
              </a:spcAft>
              <a:buFont typeface="Arial" panose="020B0604020202020204" pitchFamily="34" charset="0"/>
              <a:buChar char="•"/>
            </a:pPr>
            <a:r>
              <a:rPr lang="en-US" sz="1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Hướng</a:t>
            </a:r>
            <a:r>
              <a:rPr lang="en-US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dẫn</a:t>
            </a:r>
            <a:r>
              <a:rPr lang="en-US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Doanh</a:t>
            </a:r>
            <a:r>
              <a:rPr lang="en-US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nghiệp</a:t>
            </a:r>
            <a:r>
              <a:rPr lang="en-US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hiểu</a:t>
            </a:r>
            <a:r>
              <a:rPr lang="en-US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văn</a:t>
            </a:r>
            <a:r>
              <a:rPr lang="en-US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bản</a:t>
            </a:r>
            <a:r>
              <a:rPr lang="en-US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</a:t>
            </a:r>
            <a:r>
              <a:rPr lang="en-US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thủ</a:t>
            </a:r>
            <a:r>
              <a:rPr lang="en-US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tục</a:t>
            </a:r>
            <a:r>
              <a:rPr lang="en-US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sản</a:t>
            </a:r>
            <a:r>
              <a:rPr lang="en-US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xuất</a:t>
            </a:r>
            <a:r>
              <a:rPr lang="en-US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kinh</a:t>
            </a:r>
            <a:r>
              <a:rPr lang="en-US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doanh</a:t>
            </a:r>
            <a:r>
              <a:rPr lang="en-US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sản</a:t>
            </a:r>
            <a:r>
              <a:rPr lang="en-US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phẩm</a:t>
            </a:r>
            <a:r>
              <a:rPr lang="en-US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tại</a:t>
            </a:r>
            <a:r>
              <a:rPr lang="en-US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thị</a:t>
            </a:r>
            <a:r>
              <a:rPr lang="en-US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trường</a:t>
            </a:r>
            <a:r>
              <a:rPr lang="en-US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Việt</a:t>
            </a:r>
            <a:r>
              <a:rPr lang="en-US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Nam </a:t>
            </a:r>
          </a:p>
          <a:p>
            <a:pPr>
              <a:lnSpc>
                <a:spcPct val="150000"/>
              </a:lnSpc>
              <a:spcBef>
                <a:spcPts val="150"/>
              </a:spcBef>
              <a:spcAft>
                <a:spcPts val="150"/>
              </a:spcAft>
            </a:pPr>
            <a:r>
              <a:rPr lang="en-US" sz="1500" b="1" dirty="0"/>
              <a:t>Chi </a:t>
            </a:r>
            <a:r>
              <a:rPr lang="en-US" sz="1500" b="1" dirty="0" err="1"/>
              <a:t>phí</a:t>
            </a:r>
            <a:r>
              <a:rPr lang="en-US" sz="1500" b="1" dirty="0"/>
              <a:t> </a:t>
            </a:r>
            <a:r>
              <a:rPr lang="en-US" sz="1500" b="1" dirty="0" err="1"/>
              <a:t>thực</a:t>
            </a:r>
            <a:r>
              <a:rPr lang="en-US" sz="1500" b="1" dirty="0"/>
              <a:t> </a:t>
            </a:r>
            <a:r>
              <a:rPr lang="en-US" sz="1500" b="1" dirty="0" err="1"/>
              <a:t>hiện</a:t>
            </a:r>
            <a:r>
              <a:rPr lang="en-US" sz="1500" b="1" dirty="0"/>
              <a:t> </a:t>
            </a:r>
            <a:r>
              <a:rPr lang="en-US" sz="1500" b="1" dirty="0" err="1"/>
              <a:t>gồm</a:t>
            </a:r>
            <a:r>
              <a:rPr lang="en-US" sz="1500" b="1" dirty="0"/>
              <a:t>: </a:t>
            </a:r>
            <a:r>
              <a:rPr lang="en-US" sz="1500" dirty="0" err="1"/>
              <a:t>tùy</a:t>
            </a:r>
            <a:r>
              <a:rPr lang="en-US" sz="1500" dirty="0"/>
              <a:t> </a:t>
            </a:r>
            <a:r>
              <a:rPr lang="en-US" sz="1500" dirty="0" err="1"/>
              <a:t>theo</a:t>
            </a:r>
            <a:r>
              <a:rPr lang="en-US" sz="1500" dirty="0"/>
              <a:t> </a:t>
            </a:r>
            <a:r>
              <a:rPr lang="en-US" sz="1500" dirty="0" err="1"/>
              <a:t>các</a:t>
            </a:r>
            <a:r>
              <a:rPr lang="en-US" sz="1500" dirty="0"/>
              <a:t> </a:t>
            </a:r>
            <a:r>
              <a:rPr lang="en-US" sz="1500" dirty="0" err="1"/>
              <a:t>chỉ</a:t>
            </a:r>
            <a:r>
              <a:rPr lang="en-US" sz="1500" dirty="0"/>
              <a:t> </a:t>
            </a:r>
            <a:r>
              <a:rPr lang="en-US" sz="1500" dirty="0" err="1"/>
              <a:t>tiêu</a:t>
            </a:r>
            <a:r>
              <a:rPr lang="en-US" sz="1500" dirty="0"/>
              <a:t> </a:t>
            </a:r>
            <a:r>
              <a:rPr lang="en-US" sz="1500" dirty="0" err="1"/>
              <a:t>thử</a:t>
            </a:r>
            <a:r>
              <a:rPr lang="en-US" sz="1500" dirty="0"/>
              <a:t> </a:t>
            </a:r>
            <a:r>
              <a:rPr lang="en-US" sz="1500" dirty="0" err="1"/>
              <a:t>nghiệm</a:t>
            </a:r>
            <a:r>
              <a:rPr lang="en-US" sz="1500" dirty="0"/>
              <a:t> </a:t>
            </a:r>
            <a:r>
              <a:rPr lang="en-US" sz="1500" dirty="0" err="1"/>
              <a:t>đối</a:t>
            </a:r>
            <a:r>
              <a:rPr lang="en-US" sz="1500" dirty="0"/>
              <a:t> </a:t>
            </a:r>
            <a:r>
              <a:rPr lang="en-US" sz="1500" dirty="0" err="1"/>
              <a:t>với</a:t>
            </a:r>
            <a:r>
              <a:rPr lang="en-US" sz="1500" dirty="0"/>
              <a:t> </a:t>
            </a:r>
            <a:r>
              <a:rPr lang="en-US" sz="1500" dirty="0" err="1"/>
              <a:t>từng</a:t>
            </a:r>
            <a:r>
              <a:rPr lang="en-US" sz="1500" dirty="0"/>
              <a:t> </a:t>
            </a:r>
            <a:r>
              <a:rPr lang="en-US" sz="1500" dirty="0" err="1"/>
              <a:t>sản</a:t>
            </a:r>
            <a:r>
              <a:rPr lang="en-US" sz="1500" dirty="0"/>
              <a:t> </a:t>
            </a:r>
            <a:r>
              <a:rPr lang="en-US" sz="1500" dirty="0" err="1"/>
              <a:t>phẩm</a:t>
            </a:r>
            <a:endParaRPr lang="en-US" sz="1500" b="1" dirty="0"/>
          </a:p>
          <a:p>
            <a:pPr>
              <a:lnSpc>
                <a:spcPct val="150000"/>
              </a:lnSpc>
              <a:spcBef>
                <a:spcPts val="150"/>
              </a:spcBef>
              <a:spcAft>
                <a:spcPts val="150"/>
              </a:spcAft>
            </a:pPr>
            <a:r>
              <a:rPr lang="en-US" sz="1500" b="1" dirty="0" err="1"/>
              <a:t>Thời</a:t>
            </a:r>
            <a:r>
              <a:rPr lang="en-US" sz="1500" b="1" dirty="0"/>
              <a:t> </a:t>
            </a:r>
            <a:r>
              <a:rPr lang="en-US" sz="1500" b="1" dirty="0" err="1"/>
              <a:t>gian</a:t>
            </a:r>
            <a:r>
              <a:rPr lang="en-US" sz="1500" b="1" dirty="0"/>
              <a:t> </a:t>
            </a:r>
            <a:r>
              <a:rPr lang="en-US" sz="1500" b="1" dirty="0" err="1"/>
              <a:t>thực</a:t>
            </a:r>
            <a:r>
              <a:rPr lang="en-US" sz="1500" b="1" dirty="0"/>
              <a:t> </a:t>
            </a:r>
            <a:r>
              <a:rPr lang="en-US" sz="1500" b="1" dirty="0" err="1"/>
              <a:t>hiện</a:t>
            </a:r>
            <a:r>
              <a:rPr lang="en-US" sz="1500" b="1" dirty="0"/>
              <a:t>: </a:t>
            </a:r>
            <a:r>
              <a:rPr lang="en-US" sz="1500" dirty="0"/>
              <a:t>10</a:t>
            </a:r>
            <a:r>
              <a:rPr lang="vi-VN" sz="1500" dirty="0"/>
              <a:t> - 15</a:t>
            </a:r>
            <a:r>
              <a:rPr lang="en-US" sz="1500" dirty="0"/>
              <a:t> </a:t>
            </a:r>
            <a:r>
              <a:rPr lang="en-US" sz="1500" dirty="0" err="1"/>
              <a:t>ngày</a:t>
            </a:r>
            <a:r>
              <a:rPr lang="vi-VN" sz="1500" dirty="0"/>
              <a:t> làm việc</a:t>
            </a:r>
            <a:r>
              <a:rPr lang="en-US" sz="1500" dirty="0"/>
              <a:t> (</a:t>
            </a:r>
            <a:r>
              <a:rPr lang="en-US" sz="1500" dirty="0" err="1"/>
              <a:t>tuỳ</a:t>
            </a:r>
            <a:r>
              <a:rPr lang="en-US" sz="1500" dirty="0"/>
              <a:t> </a:t>
            </a:r>
            <a:r>
              <a:rPr lang="en-US" sz="1500" dirty="0" err="1"/>
              <a:t>theo</a:t>
            </a:r>
            <a:r>
              <a:rPr lang="en-US" sz="1500" dirty="0"/>
              <a:t> </a:t>
            </a:r>
            <a:r>
              <a:rPr lang="en-US" sz="1500" dirty="0" err="1"/>
              <a:t>yêu</a:t>
            </a:r>
            <a:r>
              <a:rPr lang="en-US" sz="1500" dirty="0"/>
              <a:t> </a:t>
            </a:r>
            <a:r>
              <a:rPr lang="en-US" sz="1500" dirty="0" err="1"/>
              <a:t>cầu</a:t>
            </a:r>
            <a:r>
              <a:rPr lang="en-US" sz="1500" dirty="0"/>
              <a:t> </a:t>
            </a:r>
            <a:r>
              <a:rPr lang="en-US" sz="1500" dirty="0" err="1"/>
              <a:t>kỹ</a:t>
            </a:r>
            <a:r>
              <a:rPr lang="en-US" sz="1500" dirty="0"/>
              <a:t> </a:t>
            </a:r>
            <a:r>
              <a:rPr lang="en-US" sz="1500" dirty="0" err="1"/>
              <a:t>thuật</a:t>
            </a:r>
            <a:r>
              <a:rPr lang="en-US" sz="1500" dirty="0"/>
              <a:t> </a:t>
            </a:r>
            <a:r>
              <a:rPr lang="en-US" sz="1500" dirty="0" err="1"/>
              <a:t>của</a:t>
            </a:r>
            <a:r>
              <a:rPr lang="en-US" sz="1500" dirty="0"/>
              <a:t> </a:t>
            </a:r>
            <a:r>
              <a:rPr lang="en-US" sz="1500" dirty="0" err="1"/>
              <a:t>mỗi</a:t>
            </a:r>
            <a:r>
              <a:rPr lang="en-US" sz="1500" dirty="0"/>
              <a:t> </a:t>
            </a:r>
            <a:r>
              <a:rPr lang="en-US" sz="1500" dirty="0" err="1"/>
              <a:t>mẫu</a:t>
            </a:r>
            <a:r>
              <a:rPr lang="en-US" sz="1500" dirty="0"/>
              <a:t> </a:t>
            </a:r>
            <a:r>
              <a:rPr lang="en-US" sz="1500" dirty="0" err="1"/>
              <a:t>giám</a:t>
            </a:r>
            <a:r>
              <a:rPr lang="en-US" sz="1500" dirty="0"/>
              <a:t> </a:t>
            </a:r>
            <a:r>
              <a:rPr lang="en-US" sz="1500" dirty="0" err="1"/>
              <a:t>định</a:t>
            </a:r>
            <a:r>
              <a:rPr lang="en-US" sz="1500" dirty="0"/>
              <a:t>)</a:t>
            </a:r>
          </a:p>
          <a:p>
            <a:pPr>
              <a:lnSpc>
                <a:spcPct val="150000"/>
              </a:lnSpc>
              <a:spcBef>
                <a:spcPts val="150"/>
              </a:spcBef>
              <a:spcAft>
                <a:spcPts val="150"/>
              </a:spcAft>
            </a:pPr>
            <a:endParaRPr lang="en-US" sz="1275" dirty="0"/>
          </a:p>
          <a:p>
            <a:endParaRPr lang="en-US" sz="1275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32E0EAD-C2AE-8DE6-0442-8FF04DB83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7427" y="305940"/>
            <a:ext cx="6000751" cy="629924"/>
          </a:xfrm>
        </p:spPr>
        <p:txBody>
          <a:bodyPr/>
          <a:lstStyle/>
          <a:p>
            <a:pPr algn="ctr"/>
            <a:r>
              <a:rPr lang="vi-VN" sz="2100" dirty="0"/>
              <a:t>Các dịch vụ của QUATEST 3 liên quan đến nhóm sản phẩm Thực phẩm</a:t>
            </a:r>
            <a:endParaRPr lang="en-US" sz="2100" dirty="0"/>
          </a:p>
        </p:txBody>
      </p:sp>
    </p:spTree>
    <p:extLst>
      <p:ext uri="{BB962C8B-B14F-4D97-AF65-F5344CB8AC3E}">
        <p14:creationId xmlns:p14="http://schemas.microsoft.com/office/powerpoint/2010/main" val="26522117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685155-8F21-49AD-A735-CA33C5F0C7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4129" y="1823782"/>
            <a:ext cx="7886700" cy="881318"/>
          </a:xfrm>
        </p:spPr>
        <p:txBody>
          <a:bodyPr>
            <a:normAutofit/>
          </a:bodyPr>
          <a:lstStyle/>
          <a:p>
            <a:pPr marL="0" indent="0">
              <a:lnSpc>
                <a:spcPct val="160000"/>
              </a:lnSpc>
              <a:buNone/>
            </a:pPr>
            <a:r>
              <a:rPr lang="en-US" sz="1500" b="1" dirty="0" err="1"/>
              <a:t>Đánh</a:t>
            </a:r>
            <a:r>
              <a:rPr lang="en-US" sz="1500" b="1" dirty="0"/>
              <a:t> </a:t>
            </a:r>
            <a:r>
              <a:rPr lang="en-US" sz="1500" b="1" dirty="0" err="1"/>
              <a:t>giá</a:t>
            </a:r>
            <a:r>
              <a:rPr lang="en-US" sz="1500" b="1" dirty="0"/>
              <a:t> an </a:t>
            </a:r>
            <a:r>
              <a:rPr lang="en-US" sz="1500" b="1" dirty="0" err="1"/>
              <a:t>toàn</a:t>
            </a:r>
            <a:r>
              <a:rPr lang="en-US" sz="1500" b="1" dirty="0"/>
              <a:t> </a:t>
            </a:r>
            <a:r>
              <a:rPr lang="en-US" sz="1500" b="1" dirty="0" err="1"/>
              <a:t>sản</a:t>
            </a:r>
            <a:r>
              <a:rPr lang="en-US" sz="1500" b="1" dirty="0"/>
              <a:t> </a:t>
            </a:r>
            <a:r>
              <a:rPr lang="en-US" sz="1500" b="1" dirty="0" err="1"/>
              <a:t>phẩm</a:t>
            </a:r>
            <a:r>
              <a:rPr lang="en-US" sz="1500" b="1" dirty="0"/>
              <a:t> </a:t>
            </a:r>
            <a:r>
              <a:rPr lang="en-US" sz="1500" b="1" dirty="0" err="1"/>
              <a:t>và</a:t>
            </a:r>
            <a:r>
              <a:rPr lang="en-US" sz="1500" b="1" dirty="0"/>
              <a:t> </a:t>
            </a:r>
            <a:r>
              <a:rPr lang="en-US" sz="1500" b="1" dirty="0" err="1"/>
              <a:t>hướng</a:t>
            </a:r>
            <a:r>
              <a:rPr lang="en-US" sz="1500" b="1" dirty="0"/>
              <a:t> </a:t>
            </a:r>
            <a:r>
              <a:rPr lang="en-US" sz="1500" b="1" dirty="0" err="1"/>
              <a:t>dẫn</a:t>
            </a:r>
            <a:r>
              <a:rPr lang="en-US" sz="1500" b="1" dirty="0"/>
              <a:t> </a:t>
            </a:r>
            <a:r>
              <a:rPr lang="en-US" sz="1500" b="1" dirty="0" err="1"/>
              <a:t>xây</a:t>
            </a:r>
            <a:r>
              <a:rPr lang="en-US" sz="1500" b="1" dirty="0"/>
              <a:t> </a:t>
            </a:r>
            <a:r>
              <a:rPr lang="en-US" sz="1500" b="1" dirty="0" err="1"/>
              <a:t>dựng</a:t>
            </a:r>
            <a:r>
              <a:rPr lang="en-US" sz="1500" b="1" dirty="0"/>
              <a:t> </a:t>
            </a:r>
            <a:r>
              <a:rPr lang="en-US" sz="1500" b="1" dirty="0" err="1"/>
              <a:t>Hồ</a:t>
            </a:r>
            <a:r>
              <a:rPr lang="en-US" sz="1500" b="1" dirty="0"/>
              <a:t> </a:t>
            </a:r>
            <a:r>
              <a:rPr lang="en-US" sz="1500" b="1" dirty="0" err="1"/>
              <a:t>sơ</a:t>
            </a:r>
            <a:r>
              <a:rPr lang="en-US" sz="1500" b="1" dirty="0"/>
              <a:t> </a:t>
            </a:r>
            <a:r>
              <a:rPr lang="en-US" sz="1500" b="1" dirty="0" err="1"/>
              <a:t>công</a:t>
            </a:r>
            <a:r>
              <a:rPr lang="en-US" sz="1500" b="1" dirty="0"/>
              <a:t> </a:t>
            </a:r>
            <a:r>
              <a:rPr lang="en-US" sz="1500" b="1" dirty="0" err="1"/>
              <a:t>bố</a:t>
            </a:r>
            <a:endParaRPr lang="en-US" sz="1500" b="1" dirty="0"/>
          </a:p>
          <a:p>
            <a:pPr marL="0" indent="0">
              <a:lnSpc>
                <a:spcPct val="160000"/>
              </a:lnSpc>
              <a:buNone/>
            </a:pPr>
            <a:r>
              <a:rPr lang="en-US" sz="1500" b="1" dirty="0" err="1"/>
              <a:t>Nội</a:t>
            </a:r>
            <a:r>
              <a:rPr lang="en-US" sz="1500" b="1" dirty="0"/>
              <a:t> dung </a:t>
            </a:r>
            <a:r>
              <a:rPr lang="en-US" sz="1500" b="1" dirty="0" err="1"/>
              <a:t>thực</a:t>
            </a:r>
            <a:r>
              <a:rPr lang="en-US" sz="1500" b="1" dirty="0"/>
              <a:t> </a:t>
            </a:r>
            <a:r>
              <a:rPr lang="en-US" sz="1500" b="1" dirty="0" err="1"/>
              <a:t>hiện</a:t>
            </a:r>
            <a:r>
              <a:rPr lang="en-US" sz="1500" b="1" dirty="0"/>
              <a:t>: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D058438E-45CA-4CDE-8CBD-A8A14E9CF0DA}"/>
              </a:ext>
            </a:extLst>
          </p:cNvPr>
          <p:cNvSpPr txBox="1">
            <a:spLocks/>
          </p:cNvSpPr>
          <p:nvPr/>
        </p:nvSpPr>
        <p:spPr>
          <a:xfrm>
            <a:off x="504129" y="2771775"/>
            <a:ext cx="8456387" cy="2642801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91440" indent="-285750" algn="just" defTabSz="914400" rtl="0" eaLnBrk="1" latinLnBrk="0" hangingPunct="1">
              <a:lnSpc>
                <a:spcPct val="100000"/>
              </a:lnSpc>
              <a:spcBef>
                <a:spcPts val="0"/>
              </a:spcBef>
              <a:buSzPct val="150000"/>
              <a:buFontTx/>
              <a:buBlip>
                <a:blip r:embed="rId2"/>
              </a:buBlip>
              <a:defRPr sz="11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  <a:spcBef>
                <a:spcPts val="150"/>
              </a:spcBef>
              <a:spcAft>
                <a:spcPts val="150"/>
              </a:spcAft>
            </a:pPr>
            <a:r>
              <a:rPr lang="en-US" sz="1500" dirty="0" err="1"/>
              <a:t>Phân</a:t>
            </a:r>
            <a:r>
              <a:rPr lang="en-US" sz="1500" dirty="0"/>
              <a:t> </a:t>
            </a:r>
            <a:r>
              <a:rPr lang="en-US" sz="1500" dirty="0" err="1"/>
              <a:t>loại</a:t>
            </a:r>
            <a:r>
              <a:rPr lang="en-US" sz="1500" dirty="0"/>
              <a:t> </a:t>
            </a:r>
            <a:r>
              <a:rPr lang="en-US" sz="1500" dirty="0" err="1"/>
              <a:t>nhóm</a:t>
            </a:r>
            <a:r>
              <a:rPr lang="en-US" sz="1500" dirty="0"/>
              <a:t> </a:t>
            </a:r>
            <a:r>
              <a:rPr lang="en-US" sz="1500" dirty="0" err="1"/>
              <a:t>sản</a:t>
            </a:r>
            <a:r>
              <a:rPr lang="en-US" sz="1500" dirty="0"/>
              <a:t> </a:t>
            </a:r>
            <a:r>
              <a:rPr lang="en-US" sz="1500" dirty="0" err="1"/>
              <a:t>phẩm</a:t>
            </a:r>
            <a:r>
              <a:rPr lang="en-US" sz="1500" dirty="0"/>
              <a:t> </a:t>
            </a:r>
            <a:r>
              <a:rPr lang="en-US" sz="1500" dirty="0" err="1"/>
              <a:t>dựa</a:t>
            </a:r>
            <a:r>
              <a:rPr lang="en-US" sz="1500" dirty="0"/>
              <a:t> </a:t>
            </a:r>
            <a:r>
              <a:rPr lang="en-US" sz="1500" dirty="0" err="1"/>
              <a:t>trên</a:t>
            </a:r>
            <a:r>
              <a:rPr lang="en-US" sz="1500" dirty="0"/>
              <a:t> </a:t>
            </a:r>
            <a:r>
              <a:rPr lang="en-US" sz="1500" dirty="0" err="1"/>
              <a:t>phân</a:t>
            </a:r>
            <a:r>
              <a:rPr lang="en-US" sz="1500" dirty="0"/>
              <a:t> </a:t>
            </a:r>
            <a:r>
              <a:rPr lang="en-US" sz="1500" dirty="0" err="1"/>
              <a:t>tích</a:t>
            </a:r>
            <a:r>
              <a:rPr lang="en-US" sz="1500" dirty="0"/>
              <a:t> </a:t>
            </a:r>
            <a:r>
              <a:rPr lang="en-US" sz="1500" dirty="0" err="1"/>
              <a:t>thành</a:t>
            </a:r>
            <a:r>
              <a:rPr lang="en-US" sz="1500" dirty="0"/>
              <a:t> </a:t>
            </a:r>
            <a:r>
              <a:rPr lang="en-US" sz="1500" dirty="0" err="1"/>
              <a:t>phần</a:t>
            </a:r>
            <a:r>
              <a:rPr lang="en-US" sz="1500" dirty="0"/>
              <a:t>, </a:t>
            </a:r>
            <a:r>
              <a:rPr lang="en-US" sz="1500" dirty="0" err="1"/>
              <a:t>bản</a:t>
            </a:r>
            <a:r>
              <a:rPr lang="en-US" sz="1500" dirty="0"/>
              <a:t> </a:t>
            </a:r>
            <a:r>
              <a:rPr lang="en-US" sz="1500" dirty="0" err="1"/>
              <a:t>chất</a:t>
            </a:r>
            <a:r>
              <a:rPr lang="en-US" sz="1500" dirty="0"/>
              <a:t>, </a:t>
            </a:r>
            <a:r>
              <a:rPr lang="en-US" sz="1500" dirty="0" err="1"/>
              <a:t>công</a:t>
            </a:r>
            <a:r>
              <a:rPr lang="en-US" sz="1500" dirty="0"/>
              <a:t> </a:t>
            </a:r>
            <a:r>
              <a:rPr lang="en-US" sz="1500" dirty="0" err="1"/>
              <a:t>dụng</a:t>
            </a:r>
            <a:r>
              <a:rPr lang="en-US" sz="1500" dirty="0"/>
              <a:t> </a:t>
            </a:r>
            <a:r>
              <a:rPr lang="en-US" sz="1500" dirty="0" err="1"/>
              <a:t>của</a:t>
            </a:r>
            <a:r>
              <a:rPr lang="en-US" sz="1500" dirty="0"/>
              <a:t> </a:t>
            </a:r>
            <a:r>
              <a:rPr lang="en-US" sz="1500" dirty="0" err="1"/>
              <a:t>sản</a:t>
            </a:r>
            <a:r>
              <a:rPr lang="en-US" sz="1500" dirty="0"/>
              <a:t> </a:t>
            </a:r>
            <a:r>
              <a:rPr lang="en-US" sz="1500" dirty="0" err="1"/>
              <a:t>phẩm</a:t>
            </a:r>
            <a:r>
              <a:rPr lang="en-US" sz="1500" dirty="0"/>
              <a:t> </a:t>
            </a:r>
          </a:p>
          <a:p>
            <a:pPr>
              <a:lnSpc>
                <a:spcPct val="130000"/>
              </a:lnSpc>
              <a:spcBef>
                <a:spcPts val="150"/>
              </a:spcBef>
              <a:spcAft>
                <a:spcPts val="150"/>
              </a:spcAft>
            </a:pPr>
            <a:r>
              <a:rPr lang="en-US" sz="1500" dirty="0" err="1"/>
              <a:t>Xác</a:t>
            </a:r>
            <a:r>
              <a:rPr lang="en-US" sz="1500" dirty="0"/>
              <a:t> </a:t>
            </a:r>
            <a:r>
              <a:rPr lang="en-US" sz="1500" dirty="0" err="1"/>
              <a:t>định</a:t>
            </a:r>
            <a:r>
              <a:rPr lang="en-US" sz="1500" dirty="0"/>
              <a:t> </a:t>
            </a:r>
            <a:r>
              <a:rPr lang="en-US" sz="1500" dirty="0" err="1"/>
              <a:t>đúng</a:t>
            </a:r>
            <a:r>
              <a:rPr lang="en-US" sz="1500" dirty="0"/>
              <a:t> </a:t>
            </a:r>
            <a:r>
              <a:rPr lang="en-US" sz="1500" dirty="0" err="1"/>
              <a:t>sản</a:t>
            </a:r>
            <a:r>
              <a:rPr lang="en-US" sz="1500" dirty="0"/>
              <a:t> </a:t>
            </a:r>
            <a:r>
              <a:rPr lang="en-US" sz="1500" dirty="0" err="1"/>
              <a:t>phẩm</a:t>
            </a:r>
            <a:r>
              <a:rPr lang="en-US" sz="1500" dirty="0"/>
              <a:t> </a:t>
            </a:r>
            <a:r>
              <a:rPr lang="en-US" sz="1500" dirty="0" err="1"/>
              <a:t>thuộc</a:t>
            </a:r>
            <a:r>
              <a:rPr lang="en-US" sz="1500" dirty="0"/>
              <a:t> </a:t>
            </a:r>
            <a:r>
              <a:rPr lang="en-US" sz="1500" dirty="0" err="1"/>
              <a:t>đối</a:t>
            </a:r>
            <a:r>
              <a:rPr lang="en-US" sz="1500" dirty="0"/>
              <a:t> </a:t>
            </a:r>
            <a:r>
              <a:rPr lang="en-US" sz="1500" dirty="0" err="1"/>
              <a:t>tượng</a:t>
            </a:r>
            <a:r>
              <a:rPr lang="en-US" sz="1500" dirty="0"/>
              <a:t> </a:t>
            </a:r>
            <a:r>
              <a:rPr lang="en-US" sz="1500" dirty="0" err="1"/>
              <a:t>Tự</a:t>
            </a:r>
            <a:r>
              <a:rPr lang="en-US" sz="1500" dirty="0"/>
              <a:t> </a:t>
            </a:r>
            <a:r>
              <a:rPr lang="en-US" sz="1500" dirty="0" err="1"/>
              <a:t>công</a:t>
            </a:r>
            <a:r>
              <a:rPr lang="en-US" sz="1500" dirty="0"/>
              <a:t> </a:t>
            </a:r>
            <a:r>
              <a:rPr lang="en-US" sz="1500" dirty="0" err="1"/>
              <a:t>bố</a:t>
            </a:r>
            <a:r>
              <a:rPr lang="en-US" sz="1500" dirty="0"/>
              <a:t> hay </a:t>
            </a:r>
            <a:r>
              <a:rPr lang="en-US" sz="1500" dirty="0" err="1"/>
              <a:t>Đăng</a:t>
            </a:r>
            <a:r>
              <a:rPr lang="en-US" sz="1500" dirty="0"/>
              <a:t> </a:t>
            </a:r>
            <a:r>
              <a:rPr lang="en-US" sz="1500" dirty="0" err="1"/>
              <a:t>ký</a:t>
            </a:r>
            <a:r>
              <a:rPr lang="en-US" sz="1500" dirty="0"/>
              <a:t> </a:t>
            </a:r>
            <a:r>
              <a:rPr lang="en-US" sz="1500" dirty="0" err="1"/>
              <a:t>bản</a:t>
            </a:r>
            <a:r>
              <a:rPr lang="en-US" sz="1500" dirty="0"/>
              <a:t> </a:t>
            </a:r>
            <a:r>
              <a:rPr lang="en-US" sz="1500" dirty="0" err="1"/>
              <a:t>công</a:t>
            </a:r>
            <a:r>
              <a:rPr lang="en-US" sz="1500" dirty="0"/>
              <a:t> </a:t>
            </a:r>
            <a:r>
              <a:rPr lang="en-US" sz="1500" dirty="0" err="1"/>
              <a:t>bố</a:t>
            </a:r>
            <a:r>
              <a:rPr lang="en-US" sz="1500" dirty="0"/>
              <a:t> </a:t>
            </a:r>
            <a:r>
              <a:rPr lang="en-US" sz="1500" dirty="0" err="1"/>
              <a:t>và</a:t>
            </a:r>
            <a:r>
              <a:rPr lang="en-US" sz="1500" dirty="0"/>
              <a:t> </a:t>
            </a:r>
            <a:r>
              <a:rPr lang="en-US" sz="1500" dirty="0" err="1"/>
              <a:t>hướng</a:t>
            </a:r>
            <a:r>
              <a:rPr lang="en-US" sz="1500" dirty="0"/>
              <a:t> </a:t>
            </a:r>
            <a:r>
              <a:rPr lang="en-US" sz="1500" dirty="0" err="1"/>
              <a:t>dẫn</a:t>
            </a:r>
            <a:r>
              <a:rPr lang="en-US" sz="1500" dirty="0"/>
              <a:t> </a:t>
            </a:r>
            <a:r>
              <a:rPr lang="en-US" sz="1500" dirty="0" err="1"/>
              <a:t>Doanh</a:t>
            </a:r>
            <a:r>
              <a:rPr lang="en-US" sz="1500" dirty="0"/>
              <a:t> </a:t>
            </a:r>
            <a:r>
              <a:rPr lang="en-US" sz="1500" dirty="0" err="1"/>
              <a:t>nghiệp</a:t>
            </a:r>
            <a:r>
              <a:rPr lang="en-US" sz="1500" dirty="0"/>
              <a:t> </a:t>
            </a:r>
            <a:r>
              <a:rPr lang="en-US" sz="1500" dirty="0" err="1"/>
              <a:t>thực</a:t>
            </a:r>
            <a:r>
              <a:rPr lang="en-US" sz="1500" dirty="0"/>
              <a:t> </a:t>
            </a:r>
            <a:r>
              <a:rPr lang="en-US" sz="1500" dirty="0" err="1"/>
              <a:t>hiện</a:t>
            </a:r>
            <a:r>
              <a:rPr lang="en-US" sz="1500" dirty="0"/>
              <a:t> </a:t>
            </a:r>
            <a:r>
              <a:rPr lang="en-US" sz="1500" dirty="0" err="1"/>
              <a:t>đúng</a:t>
            </a:r>
            <a:r>
              <a:rPr lang="en-US" sz="1500" dirty="0"/>
              <a:t> </a:t>
            </a:r>
            <a:r>
              <a:rPr lang="en-US" sz="1500" dirty="0" err="1"/>
              <a:t>quy</a:t>
            </a:r>
            <a:r>
              <a:rPr lang="en-US" sz="1500" dirty="0"/>
              <a:t> </a:t>
            </a:r>
            <a:r>
              <a:rPr lang="en-US" sz="1500" dirty="0" err="1"/>
              <a:t>định</a:t>
            </a:r>
            <a:r>
              <a:rPr lang="en-US" sz="1500" dirty="0"/>
              <a:t>.</a:t>
            </a:r>
          </a:p>
          <a:p>
            <a:pPr>
              <a:lnSpc>
                <a:spcPct val="130000"/>
              </a:lnSpc>
              <a:spcBef>
                <a:spcPts val="150"/>
              </a:spcBef>
              <a:spcAft>
                <a:spcPts val="150"/>
              </a:spcAft>
            </a:pPr>
            <a:r>
              <a:rPr lang="en-US" sz="1500" dirty="0" err="1"/>
              <a:t>Áp</a:t>
            </a:r>
            <a:r>
              <a:rPr lang="en-US" sz="1500" dirty="0"/>
              <a:t> </a:t>
            </a:r>
            <a:r>
              <a:rPr lang="en-US" sz="1500" dirty="0" err="1"/>
              <a:t>dụng</a:t>
            </a:r>
            <a:r>
              <a:rPr lang="en-US" sz="1500" dirty="0"/>
              <a:t> </a:t>
            </a:r>
            <a:r>
              <a:rPr lang="en-US" sz="1500" dirty="0" err="1"/>
              <a:t>hợp</a:t>
            </a:r>
            <a:r>
              <a:rPr lang="en-US" sz="1500" dirty="0"/>
              <a:t> </a:t>
            </a:r>
            <a:r>
              <a:rPr lang="en-US" sz="1500" dirty="0" err="1"/>
              <a:t>lý</a:t>
            </a:r>
            <a:r>
              <a:rPr lang="en-US" sz="1500" dirty="0"/>
              <a:t> </a:t>
            </a:r>
            <a:r>
              <a:rPr lang="en-US" sz="1500" dirty="0" err="1"/>
              <a:t>các</a:t>
            </a:r>
            <a:r>
              <a:rPr lang="en-US" sz="1500" dirty="0"/>
              <a:t> </a:t>
            </a:r>
            <a:r>
              <a:rPr lang="en-US" sz="1500" dirty="0" err="1"/>
              <a:t>quy</a:t>
            </a:r>
            <a:r>
              <a:rPr lang="en-US" sz="1500" dirty="0"/>
              <a:t> </a:t>
            </a:r>
            <a:r>
              <a:rPr lang="en-US" sz="1500" dirty="0" err="1"/>
              <a:t>chuẩn</a:t>
            </a:r>
            <a:r>
              <a:rPr lang="en-US" sz="1500" dirty="0"/>
              <a:t>, </a:t>
            </a:r>
            <a:r>
              <a:rPr lang="en-US" sz="1500" dirty="0" err="1"/>
              <a:t>tiêu</a:t>
            </a:r>
            <a:r>
              <a:rPr lang="en-US" sz="1500" dirty="0"/>
              <a:t> </a:t>
            </a:r>
            <a:r>
              <a:rPr lang="en-US" sz="1500" dirty="0" err="1"/>
              <a:t>chuẩn</a:t>
            </a:r>
            <a:r>
              <a:rPr lang="en-US" sz="1500" dirty="0"/>
              <a:t> </a:t>
            </a:r>
            <a:r>
              <a:rPr lang="en-US" sz="1500" dirty="0" err="1"/>
              <a:t>kỹ</a:t>
            </a:r>
            <a:r>
              <a:rPr lang="en-US" sz="1500" dirty="0"/>
              <a:t> </a:t>
            </a:r>
            <a:r>
              <a:rPr lang="en-US" sz="1500" dirty="0" err="1"/>
              <a:t>thuật</a:t>
            </a:r>
            <a:r>
              <a:rPr lang="en-US" sz="1500" dirty="0"/>
              <a:t> </a:t>
            </a:r>
            <a:r>
              <a:rPr lang="en-US" sz="1500" dirty="0" err="1"/>
              <a:t>liên</a:t>
            </a:r>
            <a:r>
              <a:rPr lang="en-US" sz="1500" dirty="0"/>
              <a:t> </a:t>
            </a:r>
            <a:r>
              <a:rPr lang="en-US" sz="1500" dirty="0" err="1"/>
              <a:t>quan</a:t>
            </a:r>
            <a:r>
              <a:rPr lang="en-US" sz="1500" dirty="0"/>
              <a:t> </a:t>
            </a:r>
            <a:r>
              <a:rPr lang="en-US" sz="1500" dirty="0" err="1"/>
              <a:t>đến</a:t>
            </a:r>
            <a:r>
              <a:rPr lang="en-US" sz="1500" dirty="0"/>
              <a:t> </a:t>
            </a:r>
            <a:r>
              <a:rPr lang="en-US" sz="1500" dirty="0" err="1"/>
              <a:t>sản</a:t>
            </a:r>
            <a:r>
              <a:rPr lang="en-US" sz="1500" dirty="0"/>
              <a:t> </a:t>
            </a:r>
            <a:r>
              <a:rPr lang="en-US" sz="1500" dirty="0" err="1"/>
              <a:t>phẩm</a:t>
            </a:r>
            <a:r>
              <a:rPr lang="en-US" sz="1500" dirty="0"/>
              <a:t> </a:t>
            </a:r>
            <a:r>
              <a:rPr lang="en-US" sz="1500" dirty="0" err="1"/>
              <a:t>cần</a:t>
            </a:r>
            <a:r>
              <a:rPr lang="en-US" sz="1500" dirty="0"/>
              <a:t> </a:t>
            </a:r>
            <a:r>
              <a:rPr lang="en-US" sz="1500" dirty="0" err="1"/>
              <a:t>công</a:t>
            </a:r>
            <a:r>
              <a:rPr lang="en-US" sz="1500" dirty="0"/>
              <a:t> </a:t>
            </a:r>
            <a:r>
              <a:rPr lang="en-US" sz="1500" dirty="0" err="1"/>
              <a:t>bố</a:t>
            </a:r>
            <a:endParaRPr lang="en-US" sz="1500" dirty="0"/>
          </a:p>
          <a:p>
            <a:pPr>
              <a:lnSpc>
                <a:spcPct val="130000"/>
              </a:lnSpc>
              <a:spcBef>
                <a:spcPts val="150"/>
              </a:spcBef>
              <a:spcAft>
                <a:spcPts val="150"/>
              </a:spcAft>
            </a:pPr>
            <a:r>
              <a:rPr lang="en-US" sz="1500" dirty="0" err="1"/>
              <a:t>Xác</a:t>
            </a:r>
            <a:r>
              <a:rPr lang="en-US" sz="1500" dirty="0"/>
              <a:t> </a:t>
            </a:r>
            <a:r>
              <a:rPr lang="en-US" sz="1500" dirty="0" err="1"/>
              <a:t>định</a:t>
            </a:r>
            <a:r>
              <a:rPr lang="en-US" sz="1500" dirty="0"/>
              <a:t> </a:t>
            </a:r>
            <a:r>
              <a:rPr lang="en-US" sz="1500" dirty="0" err="1"/>
              <a:t>các</a:t>
            </a:r>
            <a:r>
              <a:rPr lang="en-US" sz="1500" dirty="0"/>
              <a:t> </a:t>
            </a:r>
            <a:r>
              <a:rPr lang="en-US" sz="1500" dirty="0" err="1"/>
              <a:t>chỉ</a:t>
            </a:r>
            <a:r>
              <a:rPr lang="en-US" sz="1500" dirty="0"/>
              <a:t> </a:t>
            </a:r>
            <a:r>
              <a:rPr lang="en-US" sz="1500" dirty="0" err="1"/>
              <a:t>tiêu</a:t>
            </a:r>
            <a:r>
              <a:rPr lang="en-US" sz="1500" dirty="0"/>
              <a:t> an </a:t>
            </a:r>
            <a:r>
              <a:rPr lang="en-US" sz="1500" dirty="0" err="1"/>
              <a:t>toàn</a:t>
            </a:r>
            <a:r>
              <a:rPr lang="en-US" sz="1500" dirty="0"/>
              <a:t> </a:t>
            </a:r>
            <a:r>
              <a:rPr lang="en-US" sz="1500" dirty="0" err="1"/>
              <a:t>của</a:t>
            </a:r>
            <a:r>
              <a:rPr lang="en-US" sz="1500" dirty="0"/>
              <a:t> </a:t>
            </a:r>
            <a:r>
              <a:rPr lang="en-US" sz="1500" dirty="0" err="1"/>
              <a:t>sản</a:t>
            </a:r>
            <a:r>
              <a:rPr lang="en-US" sz="1500" dirty="0"/>
              <a:t> </a:t>
            </a:r>
            <a:r>
              <a:rPr lang="en-US" sz="1500" dirty="0" err="1"/>
              <a:t>phẩm</a:t>
            </a:r>
            <a:r>
              <a:rPr lang="en-US" sz="1500" dirty="0"/>
              <a:t> </a:t>
            </a:r>
            <a:r>
              <a:rPr lang="en-US" sz="1500" dirty="0" err="1"/>
              <a:t>dựa</a:t>
            </a:r>
            <a:r>
              <a:rPr lang="en-US" sz="1500" dirty="0"/>
              <a:t> </a:t>
            </a:r>
            <a:r>
              <a:rPr lang="en-US" sz="1500" dirty="0" err="1"/>
              <a:t>trên</a:t>
            </a:r>
            <a:r>
              <a:rPr lang="en-US" sz="1500" dirty="0"/>
              <a:t> </a:t>
            </a:r>
            <a:r>
              <a:rPr lang="en-US" sz="1500" dirty="0" err="1"/>
              <a:t>nguyên</a:t>
            </a:r>
            <a:r>
              <a:rPr lang="en-US" sz="1500" dirty="0"/>
              <a:t> </a:t>
            </a:r>
            <a:r>
              <a:rPr lang="en-US" sz="1500" dirty="0" err="1"/>
              <a:t>tắc</a:t>
            </a:r>
            <a:r>
              <a:rPr lang="en-US" sz="1500" dirty="0"/>
              <a:t> </a:t>
            </a:r>
            <a:r>
              <a:rPr lang="en-US" sz="1500" dirty="0" err="1"/>
              <a:t>quản</a:t>
            </a:r>
            <a:r>
              <a:rPr lang="en-US" sz="1500" dirty="0"/>
              <a:t> </a:t>
            </a:r>
            <a:r>
              <a:rPr lang="en-US" sz="1500" dirty="0" err="1"/>
              <a:t>lý</a:t>
            </a:r>
            <a:r>
              <a:rPr lang="en-US" sz="1500" dirty="0"/>
              <a:t> </a:t>
            </a:r>
            <a:r>
              <a:rPr lang="en-US" sz="1500" dirty="0" err="1"/>
              <a:t>rủi</a:t>
            </a:r>
            <a:r>
              <a:rPr lang="en-US" sz="1500" dirty="0"/>
              <a:t> </a:t>
            </a:r>
            <a:r>
              <a:rPr lang="en-US" sz="1500" dirty="0" err="1"/>
              <a:t>ro</a:t>
            </a:r>
            <a:r>
              <a:rPr lang="en-US" sz="1500" dirty="0"/>
              <a:t> </a:t>
            </a:r>
            <a:r>
              <a:rPr lang="en-US" sz="1500" dirty="0" err="1"/>
              <a:t>và</a:t>
            </a:r>
            <a:r>
              <a:rPr lang="en-US" sz="1500" dirty="0"/>
              <a:t> </a:t>
            </a:r>
            <a:r>
              <a:rPr lang="en-US" sz="1500" dirty="0" err="1"/>
              <a:t>phân</a:t>
            </a:r>
            <a:r>
              <a:rPr lang="en-US" sz="1500" dirty="0"/>
              <a:t> </a:t>
            </a:r>
            <a:r>
              <a:rPr lang="en-US" sz="1500" dirty="0" err="1"/>
              <a:t>tích</a:t>
            </a:r>
            <a:r>
              <a:rPr lang="en-US" sz="1500" dirty="0"/>
              <a:t> </a:t>
            </a:r>
            <a:r>
              <a:rPr lang="en-US" sz="1500" dirty="0" err="1"/>
              <a:t>mối</a:t>
            </a:r>
            <a:r>
              <a:rPr lang="en-US" sz="1500" dirty="0"/>
              <a:t> </a:t>
            </a:r>
            <a:r>
              <a:rPr lang="en-US" sz="1500" dirty="0" err="1"/>
              <a:t>nguy</a:t>
            </a:r>
            <a:r>
              <a:rPr lang="en-US" sz="1500" dirty="0"/>
              <a:t> </a:t>
            </a:r>
            <a:r>
              <a:rPr lang="en-US" sz="1500" dirty="0" err="1"/>
              <a:t>của</a:t>
            </a:r>
            <a:r>
              <a:rPr lang="en-US" sz="1500" dirty="0"/>
              <a:t> </a:t>
            </a:r>
            <a:r>
              <a:rPr lang="en-US" sz="1500" dirty="0" err="1"/>
              <a:t>từng</a:t>
            </a:r>
            <a:r>
              <a:rPr lang="en-US" sz="1500" dirty="0"/>
              <a:t> </a:t>
            </a:r>
            <a:r>
              <a:rPr lang="en-US" sz="1500" dirty="0" err="1"/>
              <a:t>sản</a:t>
            </a:r>
            <a:r>
              <a:rPr lang="en-US" sz="1500" dirty="0"/>
              <a:t> </a:t>
            </a:r>
            <a:r>
              <a:rPr lang="en-US" sz="1500" dirty="0" err="1"/>
              <a:t>phẩm</a:t>
            </a:r>
            <a:r>
              <a:rPr lang="en-US" sz="1500" dirty="0"/>
              <a:t>;</a:t>
            </a:r>
          </a:p>
          <a:p>
            <a:pPr>
              <a:lnSpc>
                <a:spcPct val="130000"/>
              </a:lnSpc>
              <a:spcBef>
                <a:spcPts val="150"/>
              </a:spcBef>
              <a:spcAft>
                <a:spcPts val="150"/>
              </a:spcAft>
            </a:pPr>
            <a:r>
              <a:rPr lang="en-US" sz="1500" dirty="0" err="1"/>
              <a:t>Thử</a:t>
            </a:r>
            <a:r>
              <a:rPr lang="en-US" sz="1500" dirty="0"/>
              <a:t> </a:t>
            </a:r>
            <a:r>
              <a:rPr lang="en-US" sz="1500" dirty="0" err="1"/>
              <a:t>nghiệm</a:t>
            </a:r>
            <a:r>
              <a:rPr lang="en-US" sz="1500" dirty="0"/>
              <a:t> </a:t>
            </a:r>
            <a:r>
              <a:rPr lang="en-US" sz="1500" dirty="0" err="1"/>
              <a:t>và</a:t>
            </a:r>
            <a:r>
              <a:rPr lang="en-US" sz="1500" dirty="0"/>
              <a:t> </a:t>
            </a:r>
            <a:r>
              <a:rPr lang="en-US" sz="1500" dirty="0" err="1"/>
              <a:t>đánh</a:t>
            </a:r>
            <a:r>
              <a:rPr lang="en-US" sz="1500" dirty="0"/>
              <a:t> </a:t>
            </a:r>
            <a:r>
              <a:rPr lang="en-US" sz="1500" dirty="0" err="1"/>
              <a:t>giá</a:t>
            </a:r>
            <a:r>
              <a:rPr lang="en-US" sz="1500" dirty="0"/>
              <a:t> </a:t>
            </a:r>
            <a:r>
              <a:rPr lang="en-US" sz="1500" dirty="0" err="1"/>
              <a:t>các</a:t>
            </a:r>
            <a:r>
              <a:rPr lang="en-US" sz="1500" dirty="0"/>
              <a:t> </a:t>
            </a:r>
            <a:r>
              <a:rPr lang="en-US" sz="1500" dirty="0" err="1"/>
              <a:t>chỉ</a:t>
            </a:r>
            <a:r>
              <a:rPr lang="en-US" sz="1500" dirty="0"/>
              <a:t> </a:t>
            </a:r>
            <a:r>
              <a:rPr lang="en-US" sz="1500" dirty="0" err="1"/>
              <a:t>tiêu</a:t>
            </a:r>
            <a:r>
              <a:rPr lang="en-US" sz="1500" dirty="0"/>
              <a:t> an </a:t>
            </a:r>
            <a:r>
              <a:rPr lang="en-US" sz="1500" dirty="0" err="1"/>
              <a:t>toàn</a:t>
            </a:r>
            <a:r>
              <a:rPr lang="en-US" sz="1500" dirty="0"/>
              <a:t> </a:t>
            </a:r>
            <a:r>
              <a:rPr lang="en-US" sz="1500" dirty="0" err="1"/>
              <a:t>theo</a:t>
            </a:r>
            <a:r>
              <a:rPr lang="en-US" sz="1500" dirty="0"/>
              <a:t> </a:t>
            </a:r>
            <a:r>
              <a:rPr lang="en-US" sz="1500" dirty="0" err="1"/>
              <a:t>quy</a:t>
            </a:r>
            <a:r>
              <a:rPr lang="en-US" sz="1500" dirty="0"/>
              <a:t> </a:t>
            </a:r>
            <a:r>
              <a:rPr lang="en-US" sz="1500" dirty="0" err="1"/>
              <a:t>định</a:t>
            </a:r>
            <a:endParaRPr lang="en-US" sz="1500" dirty="0"/>
          </a:p>
          <a:p>
            <a:pPr>
              <a:lnSpc>
                <a:spcPct val="130000"/>
              </a:lnSpc>
              <a:spcBef>
                <a:spcPts val="150"/>
              </a:spcBef>
              <a:spcAft>
                <a:spcPts val="150"/>
              </a:spcAft>
            </a:pPr>
            <a:r>
              <a:rPr lang="en-US" sz="1500" dirty="0" err="1"/>
              <a:t>Xây</a:t>
            </a:r>
            <a:r>
              <a:rPr lang="en-US" sz="1500" dirty="0"/>
              <a:t> </a:t>
            </a:r>
            <a:r>
              <a:rPr lang="en-US" sz="1500" dirty="0" err="1"/>
              <a:t>dựng</a:t>
            </a:r>
            <a:r>
              <a:rPr lang="en-US" sz="1500" dirty="0"/>
              <a:t> </a:t>
            </a:r>
            <a:r>
              <a:rPr lang="en-US" sz="1500" dirty="0" err="1"/>
              <a:t>dự</a:t>
            </a:r>
            <a:r>
              <a:rPr lang="en-US" sz="1500" dirty="0"/>
              <a:t> </a:t>
            </a:r>
            <a:r>
              <a:rPr lang="en-US" sz="1500" dirty="0" err="1"/>
              <a:t>thảo</a:t>
            </a:r>
            <a:r>
              <a:rPr lang="en-US" sz="1500" dirty="0"/>
              <a:t> </a:t>
            </a:r>
            <a:r>
              <a:rPr lang="en-US" sz="1500" dirty="0" err="1"/>
              <a:t>Bản</a:t>
            </a:r>
            <a:r>
              <a:rPr lang="en-US" sz="1500" dirty="0"/>
              <a:t> </a:t>
            </a:r>
            <a:r>
              <a:rPr lang="en-US" sz="1500" dirty="0" err="1"/>
              <a:t>tự</a:t>
            </a:r>
            <a:r>
              <a:rPr lang="en-US" sz="1500" dirty="0"/>
              <a:t> </a:t>
            </a:r>
            <a:r>
              <a:rPr lang="en-US" sz="1500" dirty="0" err="1"/>
              <a:t>công</a:t>
            </a:r>
            <a:r>
              <a:rPr lang="en-US" sz="1500" dirty="0"/>
              <a:t> </a:t>
            </a:r>
            <a:r>
              <a:rPr lang="en-US" sz="1500" dirty="0" err="1"/>
              <a:t>bố</a:t>
            </a:r>
            <a:r>
              <a:rPr lang="en-US" sz="1500" dirty="0"/>
              <a:t> </a:t>
            </a:r>
            <a:r>
              <a:rPr lang="en-US" sz="1500" dirty="0" err="1"/>
              <a:t>hoặc</a:t>
            </a:r>
            <a:r>
              <a:rPr lang="en-US" sz="1500" dirty="0"/>
              <a:t> </a:t>
            </a:r>
            <a:r>
              <a:rPr lang="en-US" sz="1500" dirty="0" err="1"/>
              <a:t>Bản</a:t>
            </a:r>
            <a:r>
              <a:rPr lang="en-US" sz="1500" dirty="0"/>
              <a:t> </a:t>
            </a:r>
            <a:r>
              <a:rPr lang="en-US" sz="1500" dirty="0" err="1"/>
              <a:t>công</a:t>
            </a:r>
            <a:r>
              <a:rPr lang="en-US" sz="1500" dirty="0"/>
              <a:t> </a:t>
            </a:r>
            <a:r>
              <a:rPr lang="en-US" sz="1500" dirty="0" err="1"/>
              <a:t>bố</a:t>
            </a:r>
            <a:r>
              <a:rPr lang="en-US" sz="1500" dirty="0"/>
              <a:t> </a:t>
            </a:r>
            <a:r>
              <a:rPr lang="en-US" sz="1500" dirty="0" err="1"/>
              <a:t>cho</a:t>
            </a:r>
            <a:r>
              <a:rPr lang="en-US" sz="1500" dirty="0"/>
              <a:t> </a:t>
            </a:r>
            <a:r>
              <a:rPr lang="en-US" sz="1500" dirty="0" err="1"/>
              <a:t>từng</a:t>
            </a:r>
            <a:r>
              <a:rPr lang="en-US" sz="1500" dirty="0"/>
              <a:t> </a:t>
            </a:r>
            <a:r>
              <a:rPr lang="en-US" sz="1500" dirty="0" err="1"/>
              <a:t>sản</a:t>
            </a:r>
            <a:r>
              <a:rPr lang="en-US" sz="1500" dirty="0"/>
              <a:t> </a:t>
            </a:r>
            <a:r>
              <a:rPr lang="en-US" sz="1500" dirty="0" err="1"/>
              <a:t>phẩm</a:t>
            </a:r>
            <a:endParaRPr lang="en-US" sz="1500" dirty="0"/>
          </a:p>
          <a:p>
            <a:endParaRPr lang="en-US" sz="1275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B8EC96C-A113-305F-9CE1-D305257C64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7427" y="305940"/>
            <a:ext cx="6000751" cy="629924"/>
          </a:xfrm>
        </p:spPr>
        <p:txBody>
          <a:bodyPr/>
          <a:lstStyle/>
          <a:p>
            <a:pPr algn="ctr"/>
            <a:r>
              <a:rPr lang="vi-VN" sz="2100" dirty="0"/>
              <a:t>Các dịch vụ của QUATEST 3 liên quan đến nhóm sản phẩm Thực phẩm</a:t>
            </a:r>
            <a:endParaRPr lang="en-US" sz="2100" dirty="0"/>
          </a:p>
        </p:txBody>
      </p:sp>
    </p:spTree>
    <p:extLst>
      <p:ext uri="{BB962C8B-B14F-4D97-AF65-F5344CB8AC3E}">
        <p14:creationId xmlns:p14="http://schemas.microsoft.com/office/powerpoint/2010/main" val="30035423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47176" y="183574"/>
            <a:ext cx="6786203" cy="585789"/>
          </a:xfrm>
        </p:spPr>
        <p:txBody>
          <a:bodyPr/>
          <a:lstStyle/>
          <a:p>
            <a:r>
              <a:rPr lang="vi-VN" b="1" dirty="0">
                <a:latin typeface="+mj-lt"/>
              </a:rPr>
              <a:t>LIÊN HỆ</a:t>
            </a:r>
            <a:endParaRPr lang="en-US" b="1" dirty="0">
              <a:latin typeface="+mj-lt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352948" y="1207213"/>
            <a:ext cx="8686800" cy="5424756"/>
          </a:xfrm>
          <a:prstGeom prst="rect">
            <a:avLst/>
          </a:prstGeom>
        </p:spPr>
        <p:txBody>
          <a:bodyPr vert="horz" lIns="91440" tIns="91440" rIns="91440" bIns="45720" rtlCol="0">
            <a:noAutofit/>
          </a:bodyPr>
          <a:lstStyle>
            <a:lvl1pPr marL="68580" indent="-214313" algn="just" defTabSz="6858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SzPct val="150000"/>
              <a:buFontTx/>
              <a:buBlip>
                <a:blip r:embed="rId2"/>
              </a:buBlip>
              <a:defRPr sz="1500" strike="noStrike" kern="1200" baseline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33363" indent="-233363">
              <a:spcBef>
                <a:spcPts val="400"/>
              </a:spcBef>
              <a:spcAft>
                <a:spcPts val="400"/>
              </a:spcAft>
              <a:defRPr/>
            </a:pPr>
            <a:r>
              <a:rPr lang="en-US" sz="2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Phòng </a:t>
            </a:r>
            <a:r>
              <a:rPr lang="en-US" sz="20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Dịch</a:t>
            </a:r>
            <a:r>
              <a:rPr lang="en-US" sz="2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2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Khách</a:t>
            </a:r>
            <a:r>
              <a:rPr lang="en-US" sz="2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2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Đăng</a:t>
            </a:r>
            <a:r>
              <a:rPr lang="en-US" sz="2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ký</a:t>
            </a:r>
            <a:r>
              <a:rPr lang="en-US" sz="2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thực </a:t>
            </a:r>
            <a:r>
              <a:rPr lang="en-US" sz="20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Kiểm</a:t>
            </a:r>
            <a:r>
              <a:rPr lang="en-US" sz="2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</a:t>
            </a:r>
            <a:r>
              <a:rPr lang="en-US" sz="2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sz="20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iểm</a:t>
            </a:r>
            <a:r>
              <a:rPr lang="en-US" sz="2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sz="20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iám</a:t>
            </a:r>
            <a:r>
              <a:rPr lang="en-US" sz="2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vi-VN" sz="2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sz="20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ánh</a:t>
            </a:r>
            <a:r>
              <a:rPr lang="en-US" sz="2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2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0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hứng</a:t>
            </a:r>
            <a:r>
              <a:rPr lang="en-US" sz="2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233363" indent="-233363">
              <a:spcBef>
                <a:spcPts val="400"/>
              </a:spcBef>
              <a:spcAft>
                <a:spcPts val="400"/>
              </a:spcAft>
              <a:buNone/>
              <a:defRPr/>
            </a:pPr>
            <a:r>
              <a:rPr lang="vi-V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Trần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Vinh –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Trưởng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cửa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233363" indent="-233363">
              <a:spcBef>
                <a:spcPts val="400"/>
              </a:spcBef>
              <a:spcAft>
                <a:spcPts val="400"/>
              </a:spcAft>
              <a:buNone/>
              <a:defRPr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 Email: </a:t>
            </a:r>
            <a:r>
              <a:rPr lang="en-US" altLang="en-US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qn@quatest3.com.vn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DĐ: 0906. 880 639 – 0776.679 686</a:t>
            </a:r>
          </a:p>
          <a:p>
            <a:pPr marL="233363" indent="-233363">
              <a:spcBef>
                <a:spcPts val="400"/>
              </a:spcBef>
              <a:spcAft>
                <a:spcPts val="400"/>
              </a:spcAft>
              <a:buNone/>
              <a:defRPr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2.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Nguyễn Duy Khanh –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Trưởng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CSKH</a:t>
            </a:r>
          </a:p>
          <a:p>
            <a:pPr marL="233363" indent="-233363">
              <a:spcBef>
                <a:spcPts val="400"/>
              </a:spcBef>
              <a:spcAft>
                <a:spcPts val="400"/>
              </a:spcAft>
              <a:buNone/>
              <a:defRPr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 Email: </a:t>
            </a:r>
            <a:r>
              <a:rPr lang="en-US" altLang="en-US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qn@quatest3.com.vn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DĐ: 0976. 886 898</a:t>
            </a:r>
          </a:p>
          <a:p>
            <a:pPr marL="233363" indent="-233363">
              <a:spcBef>
                <a:spcPts val="400"/>
              </a:spcBef>
              <a:spcAft>
                <a:spcPts val="400"/>
              </a:spcAft>
              <a:buNone/>
              <a:defRPr/>
            </a:pP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marL="233363" indent="-233363">
              <a:spcBef>
                <a:spcPts val="400"/>
              </a:spcBef>
              <a:spcAft>
                <a:spcPts val="400"/>
              </a:spcAft>
              <a:buNone/>
              <a:defRPr/>
            </a:pPr>
            <a:r>
              <a:rPr lang="en-US" sz="2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Liên </a:t>
            </a:r>
            <a:r>
              <a:rPr lang="en-US" sz="20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chung</a:t>
            </a:r>
            <a:r>
              <a:rPr lang="en-US" sz="2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phối</a:t>
            </a:r>
            <a:r>
              <a:rPr lang="en-US" sz="2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en-US" sz="20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sz="2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2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phù</a:t>
            </a:r>
            <a:r>
              <a:rPr lang="en-US" sz="2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Kiểm</a:t>
            </a:r>
            <a:r>
              <a:rPr lang="en-US" sz="2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</a:t>
            </a:r>
            <a:r>
              <a:rPr lang="en-US" sz="2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Kiểm</a:t>
            </a:r>
            <a:r>
              <a:rPr lang="en-US" sz="2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Giám</a:t>
            </a:r>
            <a:r>
              <a:rPr lang="en-US" sz="2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Chứng</a:t>
            </a:r>
            <a:r>
              <a:rPr lang="en-US" sz="2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,…)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33363" indent="-233363">
              <a:spcBef>
                <a:spcPts val="400"/>
              </a:spcBef>
              <a:spcAft>
                <a:spcPts val="400"/>
              </a:spcAft>
              <a:buNone/>
              <a:defRPr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Thạch Hữu Nghĩa –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PTP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Phòng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Dịch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Khách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33363" indent="-233363">
              <a:spcBef>
                <a:spcPts val="400"/>
              </a:spcBef>
              <a:spcAft>
                <a:spcPts val="400"/>
              </a:spcAft>
              <a:buNone/>
              <a:defRPr/>
            </a:pPr>
            <a:r>
              <a:rPr lang="vi-V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Email: </a:t>
            </a:r>
            <a:r>
              <a:rPr lang="en-US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qn</a:t>
            </a:r>
            <a:r>
              <a:rPr lang="en-US" altLang="en-US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@quatest3.com.vn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DĐ: 0908.100 978</a:t>
            </a:r>
          </a:p>
        </p:txBody>
      </p:sp>
    </p:spTree>
    <p:extLst>
      <p:ext uri="{BB962C8B-B14F-4D97-AF65-F5344CB8AC3E}">
        <p14:creationId xmlns:p14="http://schemas.microsoft.com/office/powerpoint/2010/main" val="1625206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42039" y="229808"/>
            <a:ext cx="6786203" cy="585789"/>
          </a:xfrm>
        </p:spPr>
        <p:txBody>
          <a:bodyPr/>
          <a:lstStyle/>
          <a:p>
            <a:r>
              <a:rPr lang="vi-VN" b="1" dirty="0">
                <a:latin typeface="+mj-lt"/>
              </a:rPr>
              <a:t>LIÊN HỆ</a:t>
            </a:r>
            <a:endParaRPr lang="en-US" b="1" dirty="0">
              <a:latin typeface="+mj-lt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28600" y="1274449"/>
            <a:ext cx="8686800" cy="4309101"/>
          </a:xfrm>
          <a:prstGeom prst="rect">
            <a:avLst/>
          </a:prstGeom>
        </p:spPr>
        <p:txBody>
          <a:bodyPr vert="horz" lIns="91440" tIns="91440" rIns="91440" bIns="45720" rtlCol="0">
            <a:noAutofit/>
          </a:bodyPr>
          <a:lstStyle>
            <a:lvl1pPr marL="68580" indent="-214313" algn="just" defTabSz="6858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buSzPct val="150000"/>
              <a:buFontTx/>
              <a:buBlip>
                <a:blip r:embed="rId2"/>
              </a:buBlip>
              <a:defRPr sz="1500" strike="noStrike" kern="1200" baseline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287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716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7145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0574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4003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7432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33363" indent="-233363">
              <a:spcBef>
                <a:spcPts val="400"/>
              </a:spcBef>
              <a:spcAft>
                <a:spcPts val="400"/>
              </a:spcAft>
              <a:defRPr/>
            </a:pPr>
            <a:r>
              <a:rPr lang="en-US" sz="20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Lĩnh</a:t>
            </a:r>
            <a:r>
              <a:rPr lang="en-US" sz="2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vực</a:t>
            </a:r>
            <a:r>
              <a:rPr lang="en-US" sz="2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kiểm</a:t>
            </a:r>
            <a:r>
              <a:rPr lang="en-US" sz="2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</a:t>
            </a:r>
            <a:r>
              <a:rPr lang="en-US" sz="2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giám</a:t>
            </a:r>
            <a:r>
              <a:rPr lang="en-US" sz="2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chứng</a:t>
            </a:r>
            <a:r>
              <a:rPr lang="en-US" sz="2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0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hức</a:t>
            </a:r>
            <a:r>
              <a:rPr lang="en-US" sz="2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2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chăn</a:t>
            </a:r>
            <a:r>
              <a:rPr lang="en-US" sz="2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r>
              <a:rPr lang="en-US" sz="2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0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hủy</a:t>
            </a:r>
            <a:r>
              <a:rPr lang="en-US" sz="2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endParaRPr lang="en-US" sz="2000" b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33363" indent="-233363">
              <a:spcBef>
                <a:spcPts val="400"/>
              </a:spcBef>
              <a:spcAft>
                <a:spcPts val="400"/>
              </a:spcAft>
              <a:buNone/>
              <a:defRPr/>
            </a:pPr>
            <a:r>
              <a:rPr lang="vi-V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Nguyễn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Ngọc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Anh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Phụ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trách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Phòng Nghiệp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</a:p>
          <a:p>
            <a:pPr marL="233363" indent="-233363">
              <a:spcBef>
                <a:spcPts val="400"/>
              </a:spcBef>
              <a:spcAft>
                <a:spcPts val="400"/>
              </a:spcAft>
              <a:buNone/>
              <a:defRPr/>
            </a:pPr>
            <a:r>
              <a:rPr lang="vi-V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Email: </a:t>
            </a:r>
            <a:r>
              <a:rPr lang="en-US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n3@quatest3.com.vn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DĐ: 0908.025 662</a:t>
            </a:r>
          </a:p>
          <a:p>
            <a:pPr marL="233363" indent="-233363">
              <a:spcBef>
                <a:spcPts val="400"/>
              </a:spcBef>
              <a:spcAft>
                <a:spcPts val="400"/>
              </a:spcAft>
              <a:buNone/>
              <a:defRPr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2.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Đặng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Thị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Bùi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Oanh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Trưởng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phụ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trách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chất lượng – Phòng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Nghiệp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</a:p>
          <a:p>
            <a:pPr marL="233363" indent="-233363">
              <a:spcBef>
                <a:spcPts val="400"/>
              </a:spcBef>
              <a:spcAft>
                <a:spcPts val="400"/>
              </a:spcAft>
              <a:buNone/>
              <a:defRPr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Email: </a:t>
            </a:r>
            <a:r>
              <a:rPr lang="en-US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n3@quatest3.com.vn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DĐ: 0909.390 656</a:t>
            </a:r>
          </a:p>
          <a:p>
            <a:pPr marL="233363" indent="-233363">
              <a:spcBef>
                <a:spcPts val="400"/>
              </a:spcBef>
              <a:spcAft>
                <a:spcPts val="400"/>
              </a:spcAft>
              <a:buNone/>
              <a:defRPr/>
            </a:pP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33363" indent="-233363">
              <a:spcBef>
                <a:spcPts val="400"/>
              </a:spcBef>
              <a:spcAft>
                <a:spcPts val="400"/>
              </a:spcAft>
              <a:defRPr/>
            </a:pPr>
            <a:r>
              <a:rPr lang="en-US" sz="20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Lĩnh</a:t>
            </a:r>
            <a:r>
              <a:rPr lang="en-US" sz="2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vực</a:t>
            </a:r>
            <a:r>
              <a:rPr lang="en-US" sz="2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Thử</a:t>
            </a:r>
            <a:r>
              <a:rPr lang="en-US" sz="2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r>
              <a:rPr lang="en-US" sz="2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thực phẩm</a:t>
            </a:r>
            <a:endParaRPr lang="vi-VN" sz="2000" b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33363" indent="-233363">
              <a:spcBef>
                <a:spcPts val="400"/>
              </a:spcBef>
              <a:spcAft>
                <a:spcPts val="400"/>
              </a:spcAft>
              <a:buNone/>
              <a:defRPr/>
            </a:pPr>
            <a:r>
              <a:rPr lang="vi-V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Nguyễn Thành Công –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Trưởng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phòng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PTN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Thực phẩm</a:t>
            </a:r>
          </a:p>
          <a:p>
            <a:pPr marL="233363" indent="-233363">
              <a:spcBef>
                <a:spcPts val="400"/>
              </a:spcBef>
              <a:spcAft>
                <a:spcPts val="400"/>
              </a:spcAft>
              <a:buNone/>
              <a:defRPr/>
            </a:pPr>
            <a:r>
              <a:rPr lang="vi-V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Email: </a:t>
            </a:r>
            <a:r>
              <a:rPr lang="en-US" sz="20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tp@quatest3.com.vn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DĐ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0907.619919</a:t>
            </a:r>
          </a:p>
          <a:p>
            <a:pPr marL="233363" indent="-233363">
              <a:spcBef>
                <a:spcPts val="400"/>
              </a:spcBef>
              <a:spcAft>
                <a:spcPts val="400"/>
              </a:spcAft>
              <a:buNone/>
              <a:defRPr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Nguyễn Hữu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Phó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phòng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PTN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Thực phẩm</a:t>
            </a:r>
          </a:p>
          <a:p>
            <a:pPr marL="233363" indent="-233363">
              <a:spcBef>
                <a:spcPts val="400"/>
              </a:spcBef>
              <a:spcAft>
                <a:spcPts val="400"/>
              </a:spcAft>
              <a:buNone/>
              <a:defRPr/>
            </a:pPr>
            <a:r>
              <a:rPr lang="vi-V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Email: </a:t>
            </a:r>
            <a:r>
              <a:rPr lang="en-US" sz="20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tp@quatest3.com.vn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DĐ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0903.919364</a:t>
            </a:r>
          </a:p>
          <a:p>
            <a:pPr marL="233363" indent="-233363">
              <a:spcBef>
                <a:spcPts val="400"/>
              </a:spcBef>
              <a:spcAft>
                <a:spcPts val="400"/>
              </a:spcAft>
              <a:buNone/>
              <a:defRPr/>
            </a:pP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33363" indent="-233363">
              <a:spcBef>
                <a:spcPts val="400"/>
              </a:spcBef>
              <a:spcAft>
                <a:spcPts val="400"/>
              </a:spcAft>
              <a:buNone/>
              <a:defRPr/>
            </a:pP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en-US" sz="1800" b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33363" indent="-233363">
              <a:spcBef>
                <a:spcPts val="400"/>
              </a:spcBef>
              <a:spcAft>
                <a:spcPts val="400"/>
              </a:spcAft>
              <a:buNone/>
              <a:defRPr/>
            </a:pPr>
            <a:endParaRPr lang="en-US" sz="1800" b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33363" indent="-233363">
              <a:spcBef>
                <a:spcPts val="400"/>
              </a:spcBef>
              <a:spcAft>
                <a:spcPts val="400"/>
              </a:spcAft>
              <a:buNone/>
              <a:defRPr/>
            </a:pPr>
            <a:r>
              <a:rPr lang="en-US" sz="1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en-US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41796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9FF850A-CF98-477A-99E1-4485E4D0C8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LIÊN HỆ</a:t>
            </a:r>
          </a:p>
        </p:txBody>
      </p:sp>
      <p:pic>
        <p:nvPicPr>
          <p:cNvPr id="56" name="Picture 55">
            <a:extLst>
              <a:ext uri="{FF2B5EF4-FFF2-40B4-BE49-F238E27FC236}">
                <a16:creationId xmlns:a16="http://schemas.microsoft.com/office/drawing/2014/main" id="{1C099B63-372B-4E8D-A626-5C4C066B423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618" y="1398117"/>
            <a:ext cx="1582335" cy="1272891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673A369A-B509-4919-99D9-04915CC98B1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0399" y="3153696"/>
            <a:ext cx="1321934" cy="470809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850E3DCA-A5E9-4792-828F-C46B36B2548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8506" y="5567857"/>
            <a:ext cx="1149174" cy="386956"/>
          </a:xfrm>
          <a:prstGeom prst="rect">
            <a:avLst/>
          </a:prstGeom>
        </p:spPr>
      </p:pic>
      <p:sp>
        <p:nvSpPr>
          <p:cNvPr id="59" name="TextBox 58">
            <a:extLst>
              <a:ext uri="{FF2B5EF4-FFF2-40B4-BE49-F238E27FC236}">
                <a16:creationId xmlns:a16="http://schemas.microsoft.com/office/drawing/2014/main" id="{0D7851CA-8DB7-4224-9AF1-9EC36E708455}"/>
              </a:ext>
            </a:extLst>
          </p:cNvPr>
          <p:cNvSpPr txBox="1"/>
          <p:nvPr/>
        </p:nvSpPr>
        <p:spPr>
          <a:xfrm>
            <a:off x="2224501" y="1332822"/>
            <a:ext cx="6631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TRỤ</a:t>
            </a:r>
            <a:r>
              <a:rPr lang="en-US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SỞ</a:t>
            </a:r>
            <a:r>
              <a:rPr lang="en-US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CHÍNH</a:t>
            </a:r>
            <a:r>
              <a:rPr lang="en-US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(VĂN PHÒNG GIAO </a:t>
            </a:r>
            <a:r>
              <a:rPr lang="en-US" sz="1200" b="1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DỊCH</a:t>
            </a:r>
            <a:r>
              <a:rPr lang="en-US" sz="12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KIỂM</a:t>
            </a:r>
            <a:r>
              <a:rPr lang="en-US" sz="12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TRA, </a:t>
            </a:r>
            <a:r>
              <a:rPr lang="en-US" sz="1200" b="1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GIÁM</a:t>
            </a:r>
            <a:r>
              <a:rPr lang="en-US" sz="12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ĐỊNH, </a:t>
            </a:r>
            <a:r>
              <a:rPr lang="en-US" sz="1200" b="1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CHỨNG</a:t>
            </a:r>
            <a:r>
              <a:rPr lang="en-US" sz="12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sz="12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85599A5B-5C2D-47D9-A951-8A17DD470698}"/>
              </a:ext>
            </a:extLst>
          </p:cNvPr>
          <p:cNvGrpSpPr/>
          <p:nvPr/>
        </p:nvGrpSpPr>
        <p:grpSpPr>
          <a:xfrm>
            <a:off x="2273929" y="1660796"/>
            <a:ext cx="6430207" cy="1161086"/>
            <a:chOff x="3223077" y="3969324"/>
            <a:chExt cx="6430207" cy="1161086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0F44F519-902C-452B-9AE9-97D9A76C2488}"/>
                </a:ext>
              </a:extLst>
            </p:cNvPr>
            <p:cNvSpPr txBox="1"/>
            <p:nvPr/>
          </p:nvSpPr>
          <p:spPr>
            <a:xfrm>
              <a:off x="3462117" y="4561301"/>
              <a:ext cx="582937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qn@quatest3.com.vn</a:t>
              </a:r>
              <a:endPara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2F06E084-E5A2-43C8-A9D8-A3790D3B5D44}"/>
                </a:ext>
              </a:extLst>
            </p:cNvPr>
            <p:cNvSpPr txBox="1"/>
            <p:nvPr/>
          </p:nvSpPr>
          <p:spPr>
            <a:xfrm>
              <a:off x="3451633" y="3969324"/>
              <a:ext cx="620165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49 Pasteur, Ph</a:t>
              </a:r>
              <a:r>
                <a:rPr lang="vi-VN" sz="1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ư</a:t>
              </a:r>
              <a:r>
                <a:rPr lang="en-US" sz="14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ờng</a:t>
              </a:r>
              <a:r>
                <a:rPr lang="en-US" sz="1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Sài</a:t>
              </a:r>
              <a:r>
                <a:rPr lang="en-US" sz="1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Gòn</a:t>
              </a:r>
              <a:r>
                <a:rPr lang="en-US" sz="1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TP. </a:t>
              </a:r>
              <a:r>
                <a:rPr lang="en-US" sz="14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Hồ</a:t>
              </a:r>
              <a:r>
                <a:rPr lang="en-US" sz="1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Chí</a:t>
              </a:r>
              <a:r>
                <a:rPr lang="en-US" sz="1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Minh</a:t>
              </a: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EAD8219C-8553-4E08-BF7C-C8835AD320B3}"/>
                </a:ext>
              </a:extLst>
            </p:cNvPr>
            <p:cNvSpPr txBox="1"/>
            <p:nvPr/>
          </p:nvSpPr>
          <p:spPr>
            <a:xfrm>
              <a:off x="3462117" y="4297988"/>
              <a:ext cx="582937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028 3829 4274 - Ext: 1302, 1322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E0A10B69-CEC1-4CD2-925A-29AB04FE2B02}"/>
                </a:ext>
              </a:extLst>
            </p:cNvPr>
            <p:cNvSpPr txBox="1"/>
            <p:nvPr/>
          </p:nvSpPr>
          <p:spPr>
            <a:xfrm>
              <a:off x="3462117" y="4822633"/>
              <a:ext cx="582937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1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www.</a:t>
              </a:r>
              <a:r>
                <a:rPr lang="en-US" sz="1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quatest3.com.vn</a:t>
              </a:r>
            </a:p>
          </p:txBody>
        </p:sp>
        <p:pic>
          <p:nvPicPr>
            <p:cNvPr id="65" name="Picture 64">
              <a:extLst>
                <a:ext uri="{FF2B5EF4-FFF2-40B4-BE49-F238E27FC236}">
                  <a16:creationId xmlns:a16="http://schemas.microsoft.com/office/drawing/2014/main" id="{FADB1869-D539-4B7E-97B7-28482070993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279508" y="4039949"/>
              <a:ext cx="131354" cy="197304"/>
            </a:xfrm>
            <a:prstGeom prst="rect">
              <a:avLst/>
            </a:prstGeom>
          </p:spPr>
        </p:pic>
        <p:pic>
          <p:nvPicPr>
            <p:cNvPr id="66" name="Picture 65">
              <a:extLst>
                <a:ext uri="{FF2B5EF4-FFF2-40B4-BE49-F238E27FC236}">
                  <a16:creationId xmlns:a16="http://schemas.microsoft.com/office/drawing/2014/main" id="{4DD61147-510B-4F93-BABC-0655C32C7BB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265670" y="4327576"/>
              <a:ext cx="167100" cy="168027"/>
            </a:xfrm>
            <a:prstGeom prst="rect">
              <a:avLst/>
            </a:prstGeom>
          </p:spPr>
        </p:pic>
        <p:pic>
          <p:nvPicPr>
            <p:cNvPr id="67" name="Picture 66">
              <a:extLst>
                <a:ext uri="{FF2B5EF4-FFF2-40B4-BE49-F238E27FC236}">
                  <a16:creationId xmlns:a16="http://schemas.microsoft.com/office/drawing/2014/main" id="{C8943DDB-A563-4742-88A2-9051F59B1C9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223077" y="4644704"/>
              <a:ext cx="199295" cy="140972"/>
            </a:xfrm>
            <a:prstGeom prst="rect">
              <a:avLst/>
            </a:prstGeom>
          </p:spPr>
        </p:pic>
        <p:pic>
          <p:nvPicPr>
            <p:cNvPr id="68" name="Picture 67">
              <a:extLst>
                <a:ext uri="{FF2B5EF4-FFF2-40B4-BE49-F238E27FC236}">
                  <a16:creationId xmlns:a16="http://schemas.microsoft.com/office/drawing/2014/main" id="{14E289EA-8304-4604-AB06-1C247937729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225607" y="4884646"/>
              <a:ext cx="218158" cy="214527"/>
            </a:xfrm>
            <a:prstGeom prst="rect">
              <a:avLst/>
            </a:prstGeom>
          </p:spPr>
        </p:pic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9E922E0E-12E3-400A-BEDA-5A072DC522B9}"/>
              </a:ext>
            </a:extLst>
          </p:cNvPr>
          <p:cNvGrpSpPr/>
          <p:nvPr/>
        </p:nvGrpSpPr>
        <p:grpSpPr>
          <a:xfrm>
            <a:off x="2258462" y="2955711"/>
            <a:ext cx="6430207" cy="1081168"/>
            <a:chOff x="2857083" y="3637331"/>
            <a:chExt cx="6430207" cy="1081168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115EB847-4B58-4C67-BE9D-B15B765A0812}"/>
                </a:ext>
              </a:extLst>
            </p:cNvPr>
            <p:cNvSpPr txBox="1"/>
            <p:nvPr/>
          </p:nvSpPr>
          <p:spPr>
            <a:xfrm>
              <a:off x="2863813" y="3637331"/>
              <a:ext cx="61484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solidFill>
                    <a:srgbClr val="FFC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VĂN PHÒNG GIAO </a:t>
              </a:r>
              <a:r>
                <a:rPr lang="en-US" sz="1200" b="1" dirty="0" err="1">
                  <a:solidFill>
                    <a:srgbClr val="FFC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DỊCH</a:t>
              </a:r>
              <a:r>
                <a:rPr lang="en-US" sz="1200" b="1" dirty="0">
                  <a:solidFill>
                    <a:srgbClr val="FFC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(</a:t>
              </a:r>
              <a:r>
                <a:rPr lang="en-US" sz="1200" b="1" dirty="0" err="1">
                  <a:solidFill>
                    <a:srgbClr val="FFC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NHẬN</a:t>
              </a:r>
              <a:r>
                <a:rPr lang="en-US" sz="1200" b="1" dirty="0">
                  <a:solidFill>
                    <a:srgbClr val="FFC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b="1" dirty="0" err="1">
                  <a:solidFill>
                    <a:srgbClr val="FFC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MẪU</a:t>
              </a:r>
              <a:r>
                <a:rPr lang="en-US" sz="1200" b="1" dirty="0">
                  <a:solidFill>
                    <a:srgbClr val="FFC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b="1" dirty="0" err="1">
                  <a:solidFill>
                    <a:srgbClr val="FFC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THỬ</a:t>
              </a:r>
              <a:r>
                <a:rPr lang="en-US" sz="1200" b="1" dirty="0">
                  <a:solidFill>
                    <a:srgbClr val="FFC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b="1" dirty="0" err="1">
                  <a:solidFill>
                    <a:srgbClr val="FFC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NGHIỆM</a:t>
              </a:r>
              <a:r>
                <a:rPr lang="en-US" sz="1200" b="1" dirty="0">
                  <a:solidFill>
                    <a:srgbClr val="FFC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HIỆU </a:t>
              </a:r>
              <a:r>
                <a:rPr lang="en-US" sz="1200" b="1" dirty="0" err="1">
                  <a:solidFill>
                    <a:srgbClr val="FFC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CHUẨN</a:t>
              </a:r>
              <a:r>
                <a:rPr lang="en-US" sz="1200" b="1" dirty="0">
                  <a:solidFill>
                    <a:srgbClr val="FFC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1200" b="1" dirty="0" err="1">
                  <a:solidFill>
                    <a:srgbClr val="FFC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ĐO</a:t>
              </a:r>
              <a:r>
                <a:rPr lang="en-US" sz="1200" b="1" dirty="0">
                  <a:solidFill>
                    <a:srgbClr val="FFC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b="1" dirty="0" err="1">
                  <a:solidFill>
                    <a:srgbClr val="FFC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LƯỜNG</a:t>
              </a:r>
              <a:r>
                <a:rPr lang="en-US" sz="1200" b="1" dirty="0">
                  <a:solidFill>
                    <a:srgbClr val="FFC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)</a:t>
              </a: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E31A7666-59C8-412A-A1FB-7B5297B967CA}"/>
                </a:ext>
              </a:extLst>
            </p:cNvPr>
            <p:cNvSpPr txBox="1"/>
            <p:nvPr/>
          </p:nvSpPr>
          <p:spPr>
            <a:xfrm>
              <a:off x="3096123" y="4410722"/>
              <a:ext cx="582937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dh.q5@quatest3.com.vn</a:t>
              </a:r>
              <a:endPara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3C9E51DA-40E0-4203-8551-6722DEDABC92}"/>
                </a:ext>
              </a:extLst>
            </p:cNvPr>
            <p:cNvSpPr txBox="1"/>
            <p:nvPr/>
          </p:nvSpPr>
          <p:spPr>
            <a:xfrm>
              <a:off x="3085639" y="3859385"/>
              <a:ext cx="620165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1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1196 Ba Tháng Hai, phường Bình Thới, TP. Hồ Chí Minh</a:t>
              </a:r>
              <a:endPara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E919D10F-9FD2-4822-BD24-FF5B8678144F}"/>
                </a:ext>
              </a:extLst>
            </p:cNvPr>
            <p:cNvSpPr txBox="1"/>
            <p:nvPr/>
          </p:nvSpPr>
          <p:spPr>
            <a:xfrm>
              <a:off x="3096122" y="4167729"/>
              <a:ext cx="392906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028 3829 4274 Ext: 5100</a:t>
              </a: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3A90574B-BD7D-4A8B-B3E7-7BC9E86C902C}"/>
                </a:ext>
              </a:extLst>
            </p:cNvPr>
            <p:cNvSpPr txBox="1"/>
            <p:nvPr/>
          </p:nvSpPr>
          <p:spPr>
            <a:xfrm>
              <a:off x="4896166" y="4181893"/>
              <a:ext cx="212902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75" name="Picture 74">
              <a:extLst>
                <a:ext uri="{FF2B5EF4-FFF2-40B4-BE49-F238E27FC236}">
                  <a16:creationId xmlns:a16="http://schemas.microsoft.com/office/drawing/2014/main" id="{A89E3B59-64E7-4647-A54A-52BBD12FBE3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13514" y="3930010"/>
              <a:ext cx="131354" cy="197304"/>
            </a:xfrm>
            <a:prstGeom prst="rect">
              <a:avLst/>
            </a:prstGeom>
          </p:spPr>
        </p:pic>
        <p:pic>
          <p:nvPicPr>
            <p:cNvPr id="76" name="Picture 75">
              <a:extLst>
                <a:ext uri="{FF2B5EF4-FFF2-40B4-BE49-F238E27FC236}">
                  <a16:creationId xmlns:a16="http://schemas.microsoft.com/office/drawing/2014/main" id="{5AB3CC62-B361-42CD-A841-EEEA960B4C8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899676" y="4197317"/>
              <a:ext cx="167100" cy="168027"/>
            </a:xfrm>
            <a:prstGeom prst="rect">
              <a:avLst/>
            </a:prstGeom>
          </p:spPr>
        </p:pic>
        <p:pic>
          <p:nvPicPr>
            <p:cNvPr id="77" name="Picture 76">
              <a:extLst>
                <a:ext uri="{FF2B5EF4-FFF2-40B4-BE49-F238E27FC236}">
                  <a16:creationId xmlns:a16="http://schemas.microsoft.com/office/drawing/2014/main" id="{4E8EB702-E43F-40DD-BF7A-C5EF7E5335D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857083" y="4494125"/>
              <a:ext cx="199295" cy="140972"/>
            </a:xfrm>
            <a:prstGeom prst="rect">
              <a:avLst/>
            </a:prstGeom>
          </p:spPr>
        </p:pic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1CABF195-3E73-4876-9754-F79E0EFA7940}"/>
              </a:ext>
            </a:extLst>
          </p:cNvPr>
          <p:cNvGrpSpPr/>
          <p:nvPr/>
        </p:nvGrpSpPr>
        <p:grpSpPr>
          <a:xfrm>
            <a:off x="2234712" y="4123375"/>
            <a:ext cx="6453957" cy="1068106"/>
            <a:chOff x="2833333" y="3649688"/>
            <a:chExt cx="6453957" cy="1068106"/>
          </a:xfrm>
        </p:grpSpPr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F90776D1-1378-4B59-8B16-F17753B2257E}"/>
                </a:ext>
              </a:extLst>
            </p:cNvPr>
            <p:cNvSpPr txBox="1"/>
            <p:nvPr/>
          </p:nvSpPr>
          <p:spPr>
            <a:xfrm>
              <a:off x="2833333" y="3649688"/>
              <a:ext cx="448186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 err="1">
                  <a:solidFill>
                    <a:srgbClr val="FFC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KHU</a:t>
              </a:r>
              <a:r>
                <a:rPr lang="en-US" sz="1200" b="1" dirty="0">
                  <a:solidFill>
                    <a:srgbClr val="FFC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VĂN </a:t>
              </a:r>
              <a:r>
                <a:rPr lang="en-US" sz="1200" b="1" dirty="0" err="1">
                  <a:solidFill>
                    <a:srgbClr val="FFC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PHÒNG</a:t>
              </a:r>
              <a:r>
                <a:rPr lang="en-US" sz="1200" b="1" dirty="0">
                  <a:solidFill>
                    <a:srgbClr val="FFC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&amp; </a:t>
              </a:r>
              <a:r>
                <a:rPr lang="en-US" sz="1200" b="1" dirty="0" err="1">
                  <a:solidFill>
                    <a:srgbClr val="FFC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PHÒNG</a:t>
              </a:r>
              <a:r>
                <a:rPr lang="en-US" sz="1200" b="1" dirty="0">
                  <a:solidFill>
                    <a:srgbClr val="FFC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b="1" dirty="0" err="1">
                  <a:solidFill>
                    <a:srgbClr val="FFC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THÍ</a:t>
              </a:r>
              <a:r>
                <a:rPr lang="en-US" sz="1200" b="1" dirty="0">
                  <a:solidFill>
                    <a:srgbClr val="FFC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b="1" dirty="0" err="1">
                  <a:solidFill>
                    <a:srgbClr val="FFC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NGHIỆM</a:t>
              </a:r>
              <a:r>
                <a:rPr lang="en-US" sz="1200" b="1" dirty="0">
                  <a:solidFill>
                    <a:srgbClr val="FFC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200" b="1" dirty="0" err="1">
                  <a:solidFill>
                    <a:srgbClr val="FFC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QUATEST</a:t>
              </a:r>
              <a:r>
                <a:rPr lang="en-US" sz="1200" b="1" dirty="0">
                  <a:solidFill>
                    <a:srgbClr val="FFC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3</a:t>
              </a: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6F28C762-D8C0-4B96-ACC6-212237157696}"/>
                </a:ext>
              </a:extLst>
            </p:cNvPr>
            <p:cNvSpPr txBox="1"/>
            <p:nvPr/>
          </p:nvSpPr>
          <p:spPr>
            <a:xfrm>
              <a:off x="3119873" y="4410017"/>
              <a:ext cx="582937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dh.q2@quatest3.com.vn</a:t>
              </a:r>
              <a:endPara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D1364420-D69D-4DC5-9D1A-C84CD747A0B4}"/>
                </a:ext>
              </a:extLst>
            </p:cNvPr>
            <p:cNvSpPr txBox="1"/>
            <p:nvPr/>
          </p:nvSpPr>
          <p:spPr>
            <a:xfrm>
              <a:off x="3085639" y="3869545"/>
              <a:ext cx="620165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Lô </a:t>
              </a:r>
              <a:r>
                <a:rPr lang="vi-VN" sz="1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C5, </a:t>
              </a:r>
              <a:r>
                <a:rPr lang="en-US" sz="1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</a:t>
              </a:r>
              <a:r>
                <a:rPr lang="vi-VN" sz="1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ư</a:t>
              </a:r>
              <a:r>
                <a:rPr lang="en-US" sz="14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ờng</a:t>
              </a:r>
              <a:r>
                <a:rPr lang="en-US" sz="1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D</a:t>
              </a:r>
              <a:r>
                <a:rPr lang="vi-VN" sz="1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1, </a:t>
              </a:r>
              <a:r>
                <a:rPr lang="en-US" sz="14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KCN</a:t>
              </a:r>
              <a:r>
                <a:rPr lang="en-US" sz="1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Cát</a:t>
              </a:r>
              <a:r>
                <a:rPr lang="en-US" sz="1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4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Lái</a:t>
              </a:r>
              <a:r>
                <a:rPr lang="vi-VN" sz="1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phường Cát Lái, Tp. Hồ Chí Minh</a:t>
              </a:r>
              <a:endPara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6611718A-69F7-4C44-8F43-645AE7CDBE2B}"/>
                </a:ext>
              </a:extLst>
            </p:cNvPr>
            <p:cNvSpPr txBox="1"/>
            <p:nvPr/>
          </p:nvSpPr>
          <p:spPr>
            <a:xfrm>
              <a:off x="3096122" y="4177889"/>
              <a:ext cx="318472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028 3829 4274 Ext: 2100</a:t>
              </a:r>
            </a:p>
          </p:txBody>
        </p:sp>
        <p:pic>
          <p:nvPicPr>
            <p:cNvPr id="85" name="Picture 84">
              <a:extLst>
                <a:ext uri="{FF2B5EF4-FFF2-40B4-BE49-F238E27FC236}">
                  <a16:creationId xmlns:a16="http://schemas.microsoft.com/office/drawing/2014/main" id="{63626ED9-80BB-42A3-8E3E-B3E0D593616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13514" y="3940170"/>
              <a:ext cx="131354" cy="197304"/>
            </a:xfrm>
            <a:prstGeom prst="rect">
              <a:avLst/>
            </a:prstGeom>
          </p:spPr>
        </p:pic>
        <p:pic>
          <p:nvPicPr>
            <p:cNvPr id="86" name="Picture 85">
              <a:extLst>
                <a:ext uri="{FF2B5EF4-FFF2-40B4-BE49-F238E27FC236}">
                  <a16:creationId xmlns:a16="http://schemas.microsoft.com/office/drawing/2014/main" id="{37CBC2B0-FF63-4B1D-B2C5-487B7DE57F2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899676" y="4207477"/>
              <a:ext cx="167100" cy="168027"/>
            </a:xfrm>
            <a:prstGeom prst="rect">
              <a:avLst/>
            </a:prstGeom>
          </p:spPr>
        </p:pic>
        <p:pic>
          <p:nvPicPr>
            <p:cNvPr id="87" name="Picture 86">
              <a:extLst>
                <a:ext uri="{FF2B5EF4-FFF2-40B4-BE49-F238E27FC236}">
                  <a16:creationId xmlns:a16="http://schemas.microsoft.com/office/drawing/2014/main" id="{510DEC13-0BC6-4DCB-8557-4D258B91CE6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857083" y="4504285"/>
              <a:ext cx="199295" cy="140972"/>
            </a:xfrm>
            <a:prstGeom prst="rect">
              <a:avLst/>
            </a:prstGeom>
          </p:spPr>
        </p:pic>
      </p:grpSp>
      <p:grpSp>
        <p:nvGrpSpPr>
          <p:cNvPr id="89" name="Group 88">
            <a:extLst>
              <a:ext uri="{FF2B5EF4-FFF2-40B4-BE49-F238E27FC236}">
                <a16:creationId xmlns:a16="http://schemas.microsoft.com/office/drawing/2014/main" id="{77C00072-2314-42A4-AEF2-DC219C8553F9}"/>
              </a:ext>
            </a:extLst>
          </p:cNvPr>
          <p:cNvGrpSpPr/>
          <p:nvPr/>
        </p:nvGrpSpPr>
        <p:grpSpPr>
          <a:xfrm>
            <a:off x="2258462" y="5286603"/>
            <a:ext cx="6453957" cy="1101488"/>
            <a:chOff x="2833333" y="3657651"/>
            <a:chExt cx="6453957" cy="1101488"/>
          </a:xfrm>
        </p:grpSpPr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1AA5227E-8345-4260-B603-2BF6782D4597}"/>
                </a:ext>
              </a:extLst>
            </p:cNvPr>
            <p:cNvSpPr txBox="1"/>
            <p:nvPr/>
          </p:nvSpPr>
          <p:spPr>
            <a:xfrm>
              <a:off x="2833333" y="3657651"/>
              <a:ext cx="31714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solidFill>
                    <a:srgbClr val="FFC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CHI NHÁNH </a:t>
              </a:r>
              <a:r>
                <a:rPr lang="vi-VN" sz="1200" b="1" dirty="0">
                  <a:solidFill>
                    <a:srgbClr val="FFC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DAKLAK</a:t>
              </a:r>
              <a:endParaRPr lang="en-US" sz="12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FCFE153F-79CF-4FE9-A187-CCA43C302449}"/>
                </a:ext>
              </a:extLst>
            </p:cNvPr>
            <p:cNvSpPr txBox="1"/>
            <p:nvPr/>
          </p:nvSpPr>
          <p:spPr>
            <a:xfrm>
              <a:off x="3096123" y="4451362"/>
              <a:ext cx="582937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  <a:hlinkClick r:id="rId9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dl@quatest3.com.vn</a:t>
              </a:r>
              <a:endPara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4293EE36-F6F1-4F58-8673-A88493054F9B}"/>
                </a:ext>
              </a:extLst>
            </p:cNvPr>
            <p:cNvSpPr txBox="1"/>
            <p:nvPr/>
          </p:nvSpPr>
          <p:spPr>
            <a:xfrm>
              <a:off x="3085639" y="3889865"/>
              <a:ext cx="620165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1400" dirty="0">
                  <a:solidFill>
                    <a:schemeClr val="bg1"/>
                  </a:solidFill>
                  <a:cs typeface="Arial" panose="020B0604020202020204" pitchFamily="34" charset="0"/>
                </a:rPr>
                <a:t> </a:t>
              </a:r>
              <a:r>
                <a:rPr lang="vi-VN" sz="1400" b="1" dirty="0">
                  <a:solidFill>
                    <a:schemeClr val="bg1"/>
                  </a:solidFill>
                </a:rPr>
                <a:t>Khối 8, phường Tân An, tỉnh Đắk Lắk</a:t>
              </a:r>
              <a:endParaRPr lang="en-US" sz="1400" dirty="0">
                <a:solidFill>
                  <a:schemeClr val="bg1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E4226187-999A-4CF1-8733-5E0273E638D9}"/>
                </a:ext>
              </a:extLst>
            </p:cNvPr>
            <p:cNvSpPr txBox="1"/>
            <p:nvPr/>
          </p:nvSpPr>
          <p:spPr>
            <a:xfrm>
              <a:off x="3096123" y="4198209"/>
              <a:ext cx="17092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0262 3796999</a:t>
              </a:r>
            </a:p>
          </p:txBody>
        </p:sp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6936AD7C-9564-4412-90FC-182FADEC0C7E}"/>
                </a:ext>
              </a:extLst>
            </p:cNvPr>
            <p:cNvSpPr txBox="1"/>
            <p:nvPr/>
          </p:nvSpPr>
          <p:spPr>
            <a:xfrm>
              <a:off x="4896166" y="4212373"/>
              <a:ext cx="212902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028 3829 3012</a:t>
              </a:r>
            </a:p>
          </p:txBody>
        </p:sp>
        <p:pic>
          <p:nvPicPr>
            <p:cNvPr id="95" name="Picture 94">
              <a:extLst>
                <a:ext uri="{FF2B5EF4-FFF2-40B4-BE49-F238E27FC236}">
                  <a16:creationId xmlns:a16="http://schemas.microsoft.com/office/drawing/2014/main" id="{3A5559DF-83EA-4681-A271-FDCC5F7F73A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13514" y="3960490"/>
              <a:ext cx="131354" cy="197304"/>
            </a:xfrm>
            <a:prstGeom prst="rect">
              <a:avLst/>
            </a:prstGeom>
          </p:spPr>
        </p:pic>
        <p:pic>
          <p:nvPicPr>
            <p:cNvPr id="96" name="Picture 95">
              <a:extLst>
                <a:ext uri="{FF2B5EF4-FFF2-40B4-BE49-F238E27FC236}">
                  <a16:creationId xmlns:a16="http://schemas.microsoft.com/office/drawing/2014/main" id="{94C05CC1-CDB6-4C30-AED8-0F2B18BFD2B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899676" y="4227797"/>
              <a:ext cx="167100" cy="168027"/>
            </a:xfrm>
            <a:prstGeom prst="rect">
              <a:avLst/>
            </a:prstGeom>
          </p:spPr>
        </p:pic>
        <p:pic>
          <p:nvPicPr>
            <p:cNvPr id="97" name="Picture 96">
              <a:extLst>
                <a:ext uri="{FF2B5EF4-FFF2-40B4-BE49-F238E27FC236}">
                  <a16:creationId xmlns:a16="http://schemas.microsoft.com/office/drawing/2014/main" id="{1AAC5852-11BD-416B-9ABB-FED1600E000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857083" y="4534765"/>
              <a:ext cx="199295" cy="140972"/>
            </a:xfrm>
            <a:prstGeom prst="rect">
              <a:avLst/>
            </a:prstGeom>
          </p:spPr>
        </p:pic>
        <p:pic>
          <p:nvPicPr>
            <p:cNvPr id="98" name="Picture 97">
              <a:extLst>
                <a:ext uri="{FF2B5EF4-FFF2-40B4-BE49-F238E27FC236}">
                  <a16:creationId xmlns:a16="http://schemas.microsoft.com/office/drawing/2014/main" id="{A941321C-C70D-4A95-A2E9-1BE9A29B834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714815" y="4243664"/>
              <a:ext cx="202167" cy="201327"/>
            </a:xfrm>
            <a:prstGeom prst="rect">
              <a:avLst/>
            </a:prstGeom>
          </p:spPr>
        </p:pic>
      </p:grpSp>
      <p:pic>
        <p:nvPicPr>
          <p:cNvPr id="99" name="Picture 98">
            <a:extLst>
              <a:ext uri="{FF2B5EF4-FFF2-40B4-BE49-F238E27FC236}">
                <a16:creationId xmlns:a16="http://schemas.microsoft.com/office/drawing/2014/main" id="{0593F041-451D-467E-8099-57EFFABC7923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3905" y="4379664"/>
            <a:ext cx="1321934" cy="469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5118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1EC453-9E40-A000-B013-BAB1115945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dirty="0"/>
              <a:t>GIỚI THIỆU VỀ </a:t>
            </a:r>
            <a:br>
              <a:rPr lang="vi-VN" dirty="0"/>
            </a:br>
            <a:r>
              <a:rPr lang="vi-VN" dirty="0"/>
              <a:t>TRUNG TÂM KỸ THUẬT 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2094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233402" y="3298364"/>
            <a:ext cx="6925345" cy="1431349"/>
          </a:xfrm>
        </p:spPr>
        <p:txBody>
          <a:bodyPr/>
          <a:lstStyle/>
          <a:p>
            <a:r>
              <a:rPr lang="en-US" sz="4000" dirty="0"/>
              <a:t>CHÂN THÀNH C</a:t>
            </a:r>
            <a:r>
              <a:rPr lang="vi-VN" dirty="0"/>
              <a:t>Ả</a:t>
            </a:r>
            <a:r>
              <a:rPr lang="en-US" sz="4000" dirty="0"/>
              <a:t>M ƠN</a:t>
            </a:r>
          </a:p>
        </p:txBody>
      </p:sp>
    </p:spTree>
    <p:extLst>
      <p:ext uri="{BB962C8B-B14F-4D97-AF65-F5344CB8AC3E}">
        <p14:creationId xmlns:p14="http://schemas.microsoft.com/office/powerpoint/2010/main" val="20768862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33804" y="463205"/>
            <a:ext cx="6536942" cy="619125"/>
          </a:xfrm>
        </p:spPr>
        <p:txBody>
          <a:bodyPr/>
          <a:lstStyle/>
          <a:p>
            <a:pPr>
              <a:spcBef>
                <a:spcPts val="600"/>
              </a:spcBef>
              <a:buSzPct val="100000"/>
            </a:pPr>
            <a:r>
              <a:rPr lang="en-US" sz="3200" b="1"/>
              <a:t>GI</a:t>
            </a:r>
            <a:r>
              <a:rPr lang="en-US"/>
              <a:t>ỚI THIỆU CHUNG</a:t>
            </a:r>
            <a:endParaRPr lang="en-US" sz="3200" b="1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8FBE03D5-B0F6-43B7-B5EE-F3375D999BF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665" y="2045174"/>
            <a:ext cx="2917770" cy="2126921"/>
          </a:xfrm>
          <a:prstGeom prst="rect">
            <a:avLst/>
          </a:prstGeom>
        </p:spPr>
      </p:pic>
      <p:sp>
        <p:nvSpPr>
          <p:cNvPr id="25" name="Text Placeholder 4">
            <a:extLst>
              <a:ext uri="{FF2B5EF4-FFF2-40B4-BE49-F238E27FC236}">
                <a16:creationId xmlns:a16="http://schemas.microsoft.com/office/drawing/2014/main" id="{D4AA49FD-29C0-42F3-A025-2EC304F4CA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78395" y="1117197"/>
            <a:ext cx="4218343" cy="1147094"/>
          </a:xfrm>
        </p:spPr>
        <p:txBody>
          <a:bodyPr>
            <a:noAutofit/>
          </a:bodyPr>
          <a:lstStyle/>
          <a:p>
            <a:pPr marL="173038" indent="-173038">
              <a:buSzPct val="150000"/>
            </a:pPr>
            <a:r>
              <a:rPr lang="vi-VN" sz="1400" dirty="0"/>
              <a:t>Trung tâm Kỹ thuật Tiêu chuẩn Đo lường Chất lượng 3 (</a:t>
            </a:r>
            <a:r>
              <a:rPr lang="en-US" sz="1400" dirty="0"/>
              <a:t>QUATEST 3)</a:t>
            </a:r>
            <a:r>
              <a:rPr lang="vi-VN" sz="1400" dirty="0"/>
              <a:t> là tổ chức khoa học kỹ thuật trực thuộc Ủy ban Tiêu chuẩn Đo lường</a:t>
            </a:r>
            <a:r>
              <a:rPr lang="en-US" sz="1400" dirty="0"/>
              <a:t> </a:t>
            </a:r>
            <a:r>
              <a:rPr lang="en-US" sz="1400" dirty="0" err="1"/>
              <a:t>Chất</a:t>
            </a:r>
            <a:r>
              <a:rPr lang="en-US" sz="1400" dirty="0"/>
              <a:t> </a:t>
            </a:r>
            <a:r>
              <a:rPr lang="en-US" sz="1400" dirty="0" err="1"/>
              <a:t>lượng</a:t>
            </a:r>
            <a:r>
              <a:rPr lang="vi-VN" sz="1400" dirty="0"/>
              <a:t> Quốc gia - Bộ Khoa học và Công nghệ</a:t>
            </a:r>
            <a:r>
              <a:rPr lang="en-US" sz="1400" dirty="0"/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1306CAF-4B9B-4CA1-B358-7B6B84569A5E}"/>
              </a:ext>
            </a:extLst>
          </p:cNvPr>
          <p:cNvSpPr txBox="1"/>
          <p:nvPr/>
        </p:nvSpPr>
        <p:spPr>
          <a:xfrm>
            <a:off x="660600" y="4206962"/>
            <a:ext cx="355962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1200" b="1" dirty="0">
                <a:latin typeface="UTM Avo" panose="02040603050506020204" pitchFamily="18" charset="0"/>
              </a:rPr>
              <a:t>Trụ sở chính tại 49 Pasteur, </a:t>
            </a:r>
            <a:r>
              <a:rPr lang="en-US" sz="1200" b="1" dirty="0" err="1">
                <a:latin typeface="UTM Avo" panose="02040603050506020204" pitchFamily="18" charset="0"/>
              </a:rPr>
              <a:t>phường</a:t>
            </a:r>
            <a:r>
              <a:rPr lang="en-US" sz="1200" b="1" dirty="0">
                <a:latin typeface="UTM Avo" panose="02040603050506020204" pitchFamily="18" charset="0"/>
              </a:rPr>
              <a:t> </a:t>
            </a:r>
            <a:r>
              <a:rPr lang="en-US" sz="1200" b="1" dirty="0" err="1">
                <a:latin typeface="UTM Avo" panose="02040603050506020204" pitchFamily="18" charset="0"/>
              </a:rPr>
              <a:t>Sài</a:t>
            </a:r>
            <a:r>
              <a:rPr lang="en-US" sz="1200" b="1" dirty="0">
                <a:latin typeface="UTM Avo" panose="02040603050506020204" pitchFamily="18" charset="0"/>
              </a:rPr>
              <a:t> </a:t>
            </a:r>
            <a:r>
              <a:rPr lang="en-US" sz="1200" b="1" dirty="0" err="1">
                <a:latin typeface="UTM Avo" panose="02040603050506020204" pitchFamily="18" charset="0"/>
              </a:rPr>
              <a:t>Gòn</a:t>
            </a:r>
            <a:r>
              <a:rPr lang="en-US" sz="1200" b="1" dirty="0">
                <a:latin typeface="UTM Avo" panose="02040603050506020204" pitchFamily="18" charset="0"/>
              </a:rPr>
              <a:t>, TP.HCM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351D6A02-542E-4B47-BEBE-DEAE2E87802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665" y="4557254"/>
            <a:ext cx="2917770" cy="1705857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FDB83C83-4829-469D-8CFD-B7DB41AE8BA8}"/>
              </a:ext>
            </a:extLst>
          </p:cNvPr>
          <p:cNvSpPr txBox="1"/>
          <p:nvPr/>
        </p:nvSpPr>
        <p:spPr>
          <a:xfrm>
            <a:off x="660600" y="6307307"/>
            <a:ext cx="36695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1200" b="1" dirty="0">
                <a:latin typeface="UTM Avo" panose="02040603050506020204" pitchFamily="18" charset="0"/>
              </a:rPr>
              <a:t>Khu thí nghiệm </a:t>
            </a:r>
            <a:r>
              <a:rPr lang="en-US" sz="1200" b="1" dirty="0">
                <a:latin typeface="UTM Avo" panose="02040603050506020204" pitchFamily="18" charset="0"/>
              </a:rPr>
              <a:t>Bi</a:t>
            </a:r>
            <a:r>
              <a:rPr lang="vi-VN" sz="1200" b="1" dirty="0">
                <a:latin typeface="UTM Avo" panose="02040603050506020204" pitchFamily="18" charset="0"/>
              </a:rPr>
              <a:t>ê</a:t>
            </a:r>
            <a:r>
              <a:rPr lang="en-US" sz="1200" b="1" dirty="0">
                <a:latin typeface="UTM Avo" panose="02040603050506020204" pitchFamily="18" charset="0"/>
              </a:rPr>
              <a:t>n H</a:t>
            </a:r>
            <a:r>
              <a:rPr lang="vi-VN" sz="1200" b="1" dirty="0">
                <a:latin typeface="UTM Avo" panose="02040603050506020204" pitchFamily="18" charset="0"/>
              </a:rPr>
              <a:t>ò</a:t>
            </a:r>
            <a:r>
              <a:rPr lang="en-US" sz="1200" b="1" dirty="0">
                <a:latin typeface="UTM Avo" panose="02040603050506020204" pitchFamily="18" charset="0"/>
              </a:rPr>
              <a:t>a, </a:t>
            </a:r>
            <a:r>
              <a:rPr lang="en-US" sz="1200" b="1" dirty="0" err="1">
                <a:latin typeface="UTM Avo" panose="02040603050506020204" pitchFamily="18" charset="0"/>
              </a:rPr>
              <a:t>phường</a:t>
            </a:r>
            <a:r>
              <a:rPr lang="en-US" sz="1200" b="1" dirty="0">
                <a:latin typeface="UTM Avo" panose="02040603050506020204" pitchFamily="18" charset="0"/>
              </a:rPr>
              <a:t> </a:t>
            </a:r>
            <a:r>
              <a:rPr lang="en-US" sz="1200" b="1" dirty="0" err="1">
                <a:latin typeface="UTM Avo" panose="02040603050506020204" pitchFamily="18" charset="0"/>
              </a:rPr>
              <a:t>Trấn</a:t>
            </a:r>
            <a:r>
              <a:rPr lang="en-US" sz="1200" b="1" dirty="0">
                <a:latin typeface="UTM Avo" panose="02040603050506020204" pitchFamily="18" charset="0"/>
              </a:rPr>
              <a:t> </a:t>
            </a:r>
            <a:r>
              <a:rPr lang="en-US" sz="1200" b="1" dirty="0" err="1">
                <a:latin typeface="UTM Avo" panose="02040603050506020204" pitchFamily="18" charset="0"/>
              </a:rPr>
              <a:t>Biên</a:t>
            </a:r>
            <a:r>
              <a:rPr lang="en-US" sz="1200" b="1" dirty="0">
                <a:latin typeface="UTM Avo" panose="02040603050506020204" pitchFamily="18" charset="0"/>
              </a:rPr>
              <a:t>, </a:t>
            </a:r>
            <a:r>
              <a:rPr lang="en-US" sz="1200" b="1" dirty="0" err="1">
                <a:latin typeface="UTM Avo" panose="02040603050506020204" pitchFamily="18" charset="0"/>
              </a:rPr>
              <a:t>Đồng</a:t>
            </a:r>
            <a:r>
              <a:rPr lang="en-US" sz="1200" b="1" dirty="0">
                <a:latin typeface="UTM Avo" panose="02040603050506020204" pitchFamily="18" charset="0"/>
              </a:rPr>
              <a:t> </a:t>
            </a:r>
            <a:r>
              <a:rPr lang="en-US" sz="1200" b="1" dirty="0" err="1">
                <a:latin typeface="UTM Avo" panose="02040603050506020204" pitchFamily="18" charset="0"/>
              </a:rPr>
              <a:t>Nai</a:t>
            </a:r>
            <a:endParaRPr lang="en-US" sz="1200" b="1" dirty="0">
              <a:latin typeface="UTM Avo" panose="02040603050506020204" pitchFamily="18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400C0C2C-3328-4668-8BC8-CBAA600AAE8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4042" y="1206013"/>
            <a:ext cx="2917770" cy="1641076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CAAEFAE6-9158-44CE-9B09-5D8D0FA70BAA}"/>
              </a:ext>
            </a:extLst>
          </p:cNvPr>
          <p:cNvSpPr txBox="1"/>
          <p:nvPr/>
        </p:nvSpPr>
        <p:spPr>
          <a:xfrm>
            <a:off x="5528816" y="2832272"/>
            <a:ext cx="37278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1200" b="1" dirty="0">
                <a:latin typeface="UTM Avo" panose="02040603050506020204" pitchFamily="18" charset="0"/>
              </a:rPr>
              <a:t>Khu </a:t>
            </a:r>
            <a:r>
              <a:rPr lang="en-US" sz="1200" b="1" dirty="0">
                <a:latin typeface="UTM Avo" panose="02040603050506020204" pitchFamily="18" charset="0"/>
              </a:rPr>
              <a:t>V</a:t>
            </a:r>
            <a:r>
              <a:rPr lang="vi-VN" sz="1200" b="1" dirty="0">
                <a:latin typeface="UTM Avo" panose="02040603050506020204" pitchFamily="18" charset="0"/>
              </a:rPr>
              <a:t>ăn phòng và </a:t>
            </a:r>
            <a:r>
              <a:rPr lang="en-US" sz="1200" b="1" dirty="0">
                <a:latin typeface="UTM Avo" panose="02040603050506020204" pitchFamily="18" charset="0"/>
              </a:rPr>
              <a:t>P</a:t>
            </a:r>
            <a:r>
              <a:rPr lang="vi-VN" sz="1200" b="1" dirty="0">
                <a:latin typeface="UTM Avo" panose="02040603050506020204" pitchFamily="18" charset="0"/>
              </a:rPr>
              <a:t>hòng </a:t>
            </a:r>
            <a:r>
              <a:rPr lang="en-US" sz="1200" b="1" dirty="0">
                <a:latin typeface="UTM Avo" panose="02040603050506020204" pitchFamily="18" charset="0"/>
              </a:rPr>
              <a:t>T</a:t>
            </a:r>
            <a:r>
              <a:rPr lang="vi-VN" sz="1200" b="1" dirty="0">
                <a:latin typeface="UTM Avo" panose="02040603050506020204" pitchFamily="18" charset="0"/>
              </a:rPr>
              <a:t>hí nghiệm </a:t>
            </a:r>
            <a:r>
              <a:rPr lang="en-US" sz="1200" b="1" dirty="0" err="1">
                <a:latin typeface="UTM Avo" panose="02040603050506020204" pitchFamily="18" charset="0"/>
              </a:rPr>
              <a:t>tại</a:t>
            </a:r>
            <a:r>
              <a:rPr lang="en-US" sz="1200" b="1" dirty="0">
                <a:latin typeface="UTM Avo" panose="02040603050506020204" pitchFamily="18" charset="0"/>
              </a:rPr>
              <a:t> </a:t>
            </a:r>
            <a:r>
              <a:rPr lang="en-US" sz="1200" b="1" dirty="0" err="1">
                <a:latin typeface="UTM Avo" panose="02040603050506020204" pitchFamily="18" charset="0"/>
              </a:rPr>
              <a:t>Phường</a:t>
            </a:r>
            <a:r>
              <a:rPr lang="en-US" sz="1200" b="1" dirty="0">
                <a:latin typeface="UTM Avo" panose="02040603050506020204" pitchFamily="18" charset="0"/>
              </a:rPr>
              <a:t> </a:t>
            </a:r>
            <a:r>
              <a:rPr lang="en-US" sz="1200" b="1" dirty="0" err="1">
                <a:latin typeface="UTM Avo" panose="02040603050506020204" pitchFamily="18" charset="0"/>
              </a:rPr>
              <a:t>Cát</a:t>
            </a:r>
            <a:r>
              <a:rPr lang="en-US" sz="1200" b="1" dirty="0">
                <a:latin typeface="UTM Avo" panose="02040603050506020204" pitchFamily="18" charset="0"/>
              </a:rPr>
              <a:t> </a:t>
            </a:r>
            <a:r>
              <a:rPr lang="en-US" sz="1200" b="1" dirty="0" err="1">
                <a:latin typeface="UTM Avo" panose="02040603050506020204" pitchFamily="18" charset="0"/>
              </a:rPr>
              <a:t>Lái</a:t>
            </a:r>
            <a:endParaRPr lang="en-US" sz="1200" b="1" dirty="0">
              <a:latin typeface="UTM Avo" panose="02040603050506020204" pitchFamily="18" charset="0"/>
            </a:endParaRPr>
          </a:p>
        </p:txBody>
      </p:sp>
      <p:sp>
        <p:nvSpPr>
          <p:cNvPr id="31" name="Text Placeholder 4">
            <a:extLst>
              <a:ext uri="{FF2B5EF4-FFF2-40B4-BE49-F238E27FC236}">
                <a16:creationId xmlns:a16="http://schemas.microsoft.com/office/drawing/2014/main" id="{AC5AE21C-B7ED-4A37-AAFC-D1A4DB3669F0}"/>
              </a:ext>
            </a:extLst>
          </p:cNvPr>
          <p:cNvSpPr txBox="1">
            <a:spLocks/>
          </p:cNvSpPr>
          <p:nvPr/>
        </p:nvSpPr>
        <p:spPr>
          <a:xfrm>
            <a:off x="4201066" y="5631054"/>
            <a:ext cx="4699754" cy="17676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91440" indent="-285750" algn="just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Blip>
                <a:blip r:embed="rId5"/>
              </a:buBlip>
              <a:defRPr sz="1100" kern="1200">
                <a:solidFill>
                  <a:schemeClr val="tx1"/>
                </a:solidFill>
                <a:latin typeface="UTM Avo" panose="02040603050506020204" pitchFamily="18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3038" indent="-173038">
              <a:buSzPct val="150000"/>
            </a:pPr>
            <a:r>
              <a:rPr lang="en-US" altLang="en-US" sz="1400" dirty="0">
                <a:latin typeface="Arial" panose="020B0604020202020204" pitchFamily="34" charset="0"/>
                <a:ea typeface="Times New Roman" charset="0"/>
                <a:cs typeface="Arial" panose="020B0604020202020204" pitchFamily="34" charset="0"/>
              </a:rPr>
              <a:t>QUATEST 3 </a:t>
            </a:r>
            <a:r>
              <a:rPr lang="en-US" altLang="en-US" sz="1400" dirty="0" err="1">
                <a:latin typeface="Arial" panose="020B0604020202020204" pitchFamily="34" charset="0"/>
                <a:ea typeface="Times New Roman" charset="0"/>
                <a:cs typeface="Arial" panose="020B0604020202020204" pitchFamily="34" charset="0"/>
              </a:rPr>
              <a:t>hiện</a:t>
            </a:r>
            <a:r>
              <a:rPr lang="en-US" altLang="en-US" sz="1400" dirty="0">
                <a:latin typeface="Arial" panose="020B0604020202020204" pitchFamily="34" charset="0"/>
                <a:ea typeface="Times New Roman" charset="0"/>
                <a:cs typeface="Arial" panose="020B0604020202020204" pitchFamily="34" charset="0"/>
              </a:rPr>
              <a:t> </a:t>
            </a:r>
            <a:r>
              <a:rPr lang="en-US" altLang="en-US" sz="1400" dirty="0" err="1">
                <a:latin typeface="Arial" panose="020B0604020202020204" pitchFamily="34" charset="0"/>
                <a:ea typeface="Times New Roman" charset="0"/>
                <a:cs typeface="Arial" panose="020B0604020202020204" pitchFamily="34" charset="0"/>
              </a:rPr>
              <a:t>có</a:t>
            </a:r>
            <a:r>
              <a:rPr lang="en-US" altLang="en-US" sz="1400" dirty="0">
                <a:latin typeface="Arial" panose="020B0604020202020204" pitchFamily="34" charset="0"/>
                <a:ea typeface="Times New Roman" charset="0"/>
                <a:cs typeface="Arial" panose="020B0604020202020204" pitchFamily="34" charset="0"/>
              </a:rPr>
              <a:t> </a:t>
            </a:r>
            <a:r>
              <a:rPr lang="en-US" altLang="en-US" sz="1400" dirty="0" err="1">
                <a:latin typeface="Arial" panose="020B0604020202020204" pitchFamily="34" charset="0"/>
                <a:ea typeface="Times New Roman" charset="0"/>
                <a:cs typeface="Arial" panose="020B0604020202020204" pitchFamily="34" charset="0"/>
              </a:rPr>
              <a:t>hơn</a:t>
            </a:r>
            <a:r>
              <a:rPr lang="en-US" altLang="en-US" sz="1400" dirty="0">
                <a:latin typeface="Arial" panose="020B0604020202020204" pitchFamily="34" charset="0"/>
                <a:ea typeface="Times New Roman" charset="0"/>
                <a:cs typeface="Arial" panose="020B0604020202020204" pitchFamily="34" charset="0"/>
              </a:rPr>
              <a:t> 650 CBNV </a:t>
            </a:r>
            <a:r>
              <a:rPr lang="en-US" altLang="en-US" sz="1400" dirty="0" err="1">
                <a:latin typeface="Arial" panose="020B0604020202020204" pitchFamily="34" charset="0"/>
                <a:ea typeface="Times New Roman" charset="0"/>
                <a:cs typeface="Arial" panose="020B0604020202020204" pitchFamily="34" charset="0"/>
              </a:rPr>
              <a:t>có</a:t>
            </a:r>
            <a:r>
              <a:rPr lang="en-US" altLang="en-US" sz="1400" dirty="0">
                <a:latin typeface="Arial" panose="020B0604020202020204" pitchFamily="34" charset="0"/>
                <a:ea typeface="Times New Roman" charset="0"/>
                <a:cs typeface="Arial" panose="020B0604020202020204" pitchFamily="34" charset="0"/>
              </a:rPr>
              <a:t> </a:t>
            </a:r>
            <a:r>
              <a:rPr lang="en-US" altLang="en-US" sz="1400" dirty="0" err="1">
                <a:latin typeface="Arial" panose="020B0604020202020204" pitchFamily="34" charset="0"/>
                <a:ea typeface="Times New Roman" charset="0"/>
                <a:cs typeface="Arial" panose="020B0604020202020204" pitchFamily="34" charset="0"/>
              </a:rPr>
              <a:t>nhiều</a:t>
            </a:r>
            <a:r>
              <a:rPr lang="en-US" altLang="en-US" sz="1400" dirty="0">
                <a:latin typeface="Arial" panose="020B0604020202020204" pitchFamily="34" charset="0"/>
                <a:ea typeface="Times New Roman" charset="0"/>
                <a:cs typeface="Arial" panose="020B0604020202020204" pitchFamily="34" charset="0"/>
              </a:rPr>
              <a:t> </a:t>
            </a:r>
            <a:r>
              <a:rPr lang="en-US" altLang="en-US" sz="1400" dirty="0" err="1">
                <a:latin typeface="Arial" panose="020B0604020202020204" pitchFamily="34" charset="0"/>
                <a:ea typeface="Times New Roman" charset="0"/>
                <a:cs typeface="Arial" panose="020B0604020202020204" pitchFamily="34" charset="0"/>
              </a:rPr>
              <a:t>kinh</a:t>
            </a:r>
            <a:r>
              <a:rPr lang="en-US" altLang="en-US" sz="1400" dirty="0">
                <a:latin typeface="Arial" panose="020B0604020202020204" pitchFamily="34" charset="0"/>
                <a:ea typeface="Times New Roman" charset="0"/>
                <a:cs typeface="Arial" panose="020B0604020202020204" pitchFamily="34" charset="0"/>
              </a:rPr>
              <a:t> nghiệm </a:t>
            </a:r>
            <a:r>
              <a:rPr lang="en-US" altLang="en-US" sz="1400" dirty="0" err="1">
                <a:latin typeface="Arial" panose="020B0604020202020204" pitchFamily="34" charset="0"/>
                <a:ea typeface="Times New Roman" charset="0"/>
                <a:cs typeface="Arial" panose="020B0604020202020204" pitchFamily="34" charset="0"/>
              </a:rPr>
              <a:t>thực</a:t>
            </a:r>
            <a:r>
              <a:rPr lang="en-US" altLang="en-US" sz="1400" dirty="0">
                <a:latin typeface="Arial" panose="020B0604020202020204" pitchFamily="34" charset="0"/>
                <a:ea typeface="Times New Roman" charset="0"/>
                <a:cs typeface="Arial" panose="020B0604020202020204" pitchFamily="34" charset="0"/>
              </a:rPr>
              <a:t> </a:t>
            </a:r>
            <a:r>
              <a:rPr lang="en-US" altLang="en-US" sz="1400" dirty="0" err="1">
                <a:latin typeface="Arial" panose="020B0604020202020204" pitchFamily="34" charset="0"/>
                <a:ea typeface="Times New Roman" charset="0"/>
                <a:cs typeface="Arial" panose="020B0604020202020204" pitchFamily="34" charset="0"/>
              </a:rPr>
              <a:t>tiễn</a:t>
            </a:r>
            <a:r>
              <a:rPr lang="en-US" altLang="en-US" sz="1400" dirty="0">
                <a:latin typeface="Arial" panose="020B0604020202020204" pitchFamily="34" charset="0"/>
                <a:ea typeface="Times New Roman" charset="0"/>
                <a:cs typeface="Arial" panose="020B0604020202020204" pitchFamily="34" charset="0"/>
              </a:rPr>
              <a:t> trong </a:t>
            </a:r>
            <a:r>
              <a:rPr lang="en-US" altLang="en-US" sz="1400" dirty="0" err="1">
                <a:latin typeface="Arial" panose="020B0604020202020204" pitchFamily="34" charset="0"/>
                <a:ea typeface="Times New Roman" charset="0"/>
                <a:cs typeface="Arial" panose="020B0604020202020204" pitchFamily="34" charset="0"/>
              </a:rPr>
              <a:t>lĩnh</a:t>
            </a:r>
            <a:r>
              <a:rPr lang="en-US" altLang="en-US" sz="1400" dirty="0">
                <a:latin typeface="Arial" panose="020B0604020202020204" pitchFamily="34" charset="0"/>
                <a:ea typeface="Times New Roman" charset="0"/>
                <a:cs typeface="Arial" panose="020B0604020202020204" pitchFamily="34" charset="0"/>
              </a:rPr>
              <a:t> </a:t>
            </a:r>
            <a:r>
              <a:rPr lang="en-US" altLang="en-US" sz="1400" dirty="0" err="1">
                <a:latin typeface="Arial" panose="020B0604020202020204" pitchFamily="34" charset="0"/>
                <a:ea typeface="Times New Roman" charset="0"/>
                <a:cs typeface="Arial" panose="020B0604020202020204" pitchFamily="34" charset="0"/>
              </a:rPr>
              <a:t>vực</a:t>
            </a:r>
            <a:r>
              <a:rPr lang="en-US" altLang="en-US" sz="1400" dirty="0">
                <a:latin typeface="Arial" panose="020B0604020202020204" pitchFamily="34" charset="0"/>
                <a:ea typeface="Times New Roman" charset="0"/>
                <a:cs typeface="Arial" panose="020B0604020202020204" pitchFamily="34" charset="0"/>
              </a:rPr>
              <a:t> </a:t>
            </a:r>
            <a:r>
              <a:rPr lang="en-US" altLang="en-US" sz="1400" dirty="0" err="1">
                <a:latin typeface="Arial" panose="020B0604020202020204" pitchFamily="34" charset="0"/>
                <a:ea typeface="Times New Roman" charset="0"/>
                <a:cs typeface="Arial" panose="020B0604020202020204" pitchFamily="34" charset="0"/>
              </a:rPr>
              <a:t>thử</a:t>
            </a:r>
            <a:r>
              <a:rPr lang="en-US" altLang="en-US" sz="1400" dirty="0">
                <a:latin typeface="Arial" panose="020B0604020202020204" pitchFamily="34" charset="0"/>
                <a:ea typeface="Times New Roman" charset="0"/>
                <a:cs typeface="Arial" panose="020B0604020202020204" pitchFamily="34" charset="0"/>
              </a:rPr>
              <a:t> nghiệm, </a:t>
            </a:r>
            <a:r>
              <a:rPr lang="en-US" altLang="en-US" sz="1400" dirty="0" err="1">
                <a:latin typeface="Arial" panose="020B0604020202020204" pitchFamily="34" charset="0"/>
                <a:ea typeface="Times New Roman" charset="0"/>
                <a:cs typeface="Arial" panose="020B0604020202020204" pitchFamily="34" charset="0"/>
              </a:rPr>
              <a:t>giám</a:t>
            </a:r>
            <a:r>
              <a:rPr lang="en-US" altLang="en-US" sz="1400" dirty="0">
                <a:latin typeface="Arial" panose="020B0604020202020204" pitchFamily="34" charset="0"/>
                <a:ea typeface="Times New Roman" charset="0"/>
                <a:cs typeface="Arial" panose="020B0604020202020204" pitchFamily="34" charset="0"/>
              </a:rPr>
              <a:t> định, </a:t>
            </a:r>
            <a:r>
              <a:rPr lang="en-US" altLang="en-US" sz="1400" dirty="0" err="1">
                <a:latin typeface="Arial" panose="020B0604020202020204" pitchFamily="34" charset="0"/>
                <a:ea typeface="Times New Roman" charset="0"/>
                <a:cs typeface="Arial" panose="020B0604020202020204" pitchFamily="34" charset="0"/>
              </a:rPr>
              <a:t>kiểm</a:t>
            </a:r>
            <a:r>
              <a:rPr lang="en-US" altLang="en-US" sz="1400" dirty="0">
                <a:latin typeface="Arial" panose="020B0604020202020204" pitchFamily="34" charset="0"/>
                <a:ea typeface="Times New Roman" charset="0"/>
                <a:cs typeface="Arial" panose="020B0604020202020204" pitchFamily="34" charset="0"/>
              </a:rPr>
              <a:t> tra </a:t>
            </a:r>
            <a:r>
              <a:rPr lang="en-US" altLang="en-US" sz="1400" dirty="0" err="1">
                <a:latin typeface="Arial" panose="020B0604020202020204" pitchFamily="34" charset="0"/>
                <a:ea typeface="Times New Roman" charset="0"/>
                <a:cs typeface="Arial" panose="020B0604020202020204" pitchFamily="34" charset="0"/>
              </a:rPr>
              <a:t>nhà</a:t>
            </a:r>
            <a:r>
              <a:rPr lang="en-US" altLang="en-US" sz="1400" dirty="0">
                <a:latin typeface="Arial" panose="020B0604020202020204" pitchFamily="34" charset="0"/>
                <a:ea typeface="Times New Roman" charset="0"/>
                <a:cs typeface="Arial" panose="020B0604020202020204" pitchFamily="34" charset="0"/>
              </a:rPr>
              <a:t> </a:t>
            </a:r>
            <a:r>
              <a:rPr lang="en-US" altLang="en-US" sz="1400" dirty="0" err="1">
                <a:latin typeface="Arial" panose="020B0604020202020204" pitchFamily="34" charset="0"/>
                <a:ea typeface="Times New Roman" charset="0"/>
                <a:cs typeface="Arial" panose="020B0604020202020204" pitchFamily="34" charset="0"/>
              </a:rPr>
              <a:t>nước</a:t>
            </a:r>
            <a:r>
              <a:rPr lang="en-US" altLang="en-US" sz="1400" dirty="0">
                <a:latin typeface="Arial" panose="020B0604020202020204" pitchFamily="34" charset="0"/>
                <a:ea typeface="Times New Roman" charset="0"/>
                <a:cs typeface="Arial" panose="020B0604020202020204" pitchFamily="34" charset="0"/>
              </a:rPr>
              <a:t> </a:t>
            </a:r>
            <a:r>
              <a:rPr lang="en-US" altLang="en-US" sz="1400" dirty="0" err="1">
                <a:latin typeface="Arial" panose="020B0604020202020204" pitchFamily="34" charset="0"/>
                <a:ea typeface="Times New Roman" charset="0"/>
                <a:cs typeface="Arial" panose="020B0604020202020204" pitchFamily="34" charset="0"/>
              </a:rPr>
              <a:t>chứng</a:t>
            </a:r>
            <a:r>
              <a:rPr lang="en-US" altLang="en-US" sz="1400" dirty="0">
                <a:latin typeface="Arial" panose="020B0604020202020204" pitchFamily="34" charset="0"/>
                <a:ea typeface="Times New Roman" charset="0"/>
                <a:cs typeface="Arial" panose="020B0604020202020204" pitchFamily="34" charset="0"/>
              </a:rPr>
              <a:t> </a:t>
            </a:r>
            <a:r>
              <a:rPr lang="en-US" altLang="en-US" sz="1400" dirty="0" err="1">
                <a:latin typeface="Arial" panose="020B0604020202020204" pitchFamily="34" charset="0"/>
                <a:ea typeface="Times New Roman" charset="0"/>
                <a:cs typeface="Arial" panose="020B0604020202020204" pitchFamily="34" charset="0"/>
              </a:rPr>
              <a:t>nhận</a:t>
            </a:r>
            <a:r>
              <a:rPr lang="en-US" altLang="en-US" sz="1400" dirty="0">
                <a:latin typeface="Arial" panose="020B0604020202020204" pitchFamily="34" charset="0"/>
                <a:ea typeface="Times New Roman" charset="0"/>
                <a:cs typeface="Arial" panose="020B0604020202020204" pitchFamily="34" charset="0"/>
              </a:rPr>
              <a:t> </a:t>
            </a:r>
            <a:r>
              <a:rPr lang="en-US" altLang="en-US" sz="1400" dirty="0" err="1">
                <a:latin typeface="Arial" panose="020B0604020202020204" pitchFamily="34" charset="0"/>
                <a:ea typeface="Times New Roman" charset="0"/>
                <a:cs typeface="Arial" panose="020B0604020202020204" pitchFamily="34" charset="0"/>
              </a:rPr>
              <a:t>sản</a:t>
            </a:r>
            <a:r>
              <a:rPr lang="en-US" altLang="en-US" sz="1400" dirty="0">
                <a:latin typeface="Arial" panose="020B0604020202020204" pitchFamily="34" charset="0"/>
                <a:ea typeface="Times New Roman" charset="0"/>
                <a:cs typeface="Arial" panose="020B0604020202020204" pitchFamily="34" charset="0"/>
              </a:rPr>
              <a:t> </a:t>
            </a:r>
            <a:r>
              <a:rPr lang="en-US" altLang="en-US" sz="1400" dirty="0" err="1">
                <a:latin typeface="Arial" panose="020B0604020202020204" pitchFamily="34" charset="0"/>
                <a:ea typeface="Times New Roman" charset="0"/>
                <a:cs typeface="Arial" panose="020B0604020202020204" pitchFamily="34" charset="0"/>
              </a:rPr>
              <a:t>phẩm</a:t>
            </a:r>
            <a:r>
              <a:rPr lang="en-US" altLang="en-US" sz="1400" dirty="0">
                <a:latin typeface="Arial" panose="020B0604020202020204" pitchFamily="34" charset="0"/>
                <a:ea typeface="Times New Roman" charset="0"/>
                <a:cs typeface="Arial" panose="020B0604020202020204" pitchFamily="34" charset="0"/>
              </a:rPr>
              <a:t> và </a:t>
            </a:r>
            <a:r>
              <a:rPr lang="en-US" altLang="en-US" sz="1400" dirty="0" err="1">
                <a:latin typeface="Arial" panose="020B0604020202020204" pitchFamily="34" charset="0"/>
                <a:ea typeface="Times New Roman" charset="0"/>
                <a:cs typeface="Arial" panose="020B0604020202020204" pitchFamily="34" charset="0"/>
              </a:rPr>
              <a:t>chứng</a:t>
            </a:r>
            <a:r>
              <a:rPr lang="en-US" altLang="en-US" sz="1400" dirty="0">
                <a:latin typeface="Arial" panose="020B0604020202020204" pitchFamily="34" charset="0"/>
                <a:ea typeface="Times New Roman" charset="0"/>
                <a:cs typeface="Arial" panose="020B0604020202020204" pitchFamily="34" charset="0"/>
              </a:rPr>
              <a:t> </a:t>
            </a:r>
            <a:r>
              <a:rPr lang="en-US" altLang="en-US" sz="1400" dirty="0" err="1">
                <a:latin typeface="Arial" panose="020B0604020202020204" pitchFamily="34" charset="0"/>
                <a:ea typeface="Times New Roman" charset="0"/>
                <a:cs typeface="Arial" panose="020B0604020202020204" pitchFamily="34" charset="0"/>
              </a:rPr>
              <a:t>nhận</a:t>
            </a:r>
            <a:r>
              <a:rPr lang="en-US" altLang="en-US" sz="1400" dirty="0">
                <a:latin typeface="Arial" panose="020B0604020202020204" pitchFamily="34" charset="0"/>
                <a:ea typeface="Times New Roman" charset="0"/>
                <a:cs typeface="Arial" panose="020B0604020202020204" pitchFamily="34" charset="0"/>
              </a:rPr>
              <a:t> </a:t>
            </a:r>
            <a:r>
              <a:rPr lang="en-US" altLang="en-US" sz="1400" dirty="0" err="1">
                <a:latin typeface="Arial" panose="020B0604020202020204" pitchFamily="34" charset="0"/>
                <a:ea typeface="Times New Roman" charset="0"/>
                <a:cs typeface="Arial" panose="020B0604020202020204" pitchFamily="34" charset="0"/>
              </a:rPr>
              <a:t>hệ</a:t>
            </a:r>
            <a:r>
              <a:rPr lang="en-US" altLang="en-US" sz="1400" dirty="0">
                <a:latin typeface="Arial" panose="020B0604020202020204" pitchFamily="34" charset="0"/>
                <a:ea typeface="Times New Roman" charset="0"/>
                <a:cs typeface="Arial" panose="020B0604020202020204" pitchFamily="34" charset="0"/>
              </a:rPr>
              <a:t> </a:t>
            </a:r>
            <a:r>
              <a:rPr lang="en-US" altLang="en-US" sz="1400" dirty="0" err="1">
                <a:latin typeface="Arial" panose="020B0604020202020204" pitchFamily="34" charset="0"/>
                <a:ea typeface="Times New Roman" charset="0"/>
                <a:cs typeface="Arial" panose="020B0604020202020204" pitchFamily="34" charset="0"/>
              </a:rPr>
              <a:t>thống</a:t>
            </a:r>
            <a:r>
              <a:rPr lang="en-US" altLang="en-US" sz="1400" dirty="0">
                <a:latin typeface="Arial" panose="020B0604020202020204" pitchFamily="34" charset="0"/>
                <a:ea typeface="Times New Roman" charset="0"/>
                <a:cs typeface="Arial" panose="020B0604020202020204" pitchFamily="34" charset="0"/>
              </a:rPr>
              <a:t> </a:t>
            </a:r>
            <a:r>
              <a:rPr lang="en-US" altLang="en-US" sz="1400" dirty="0" err="1">
                <a:latin typeface="Arial" panose="020B0604020202020204" pitchFamily="34" charset="0"/>
                <a:ea typeface="Times New Roman" charset="0"/>
                <a:cs typeface="Arial" panose="020B0604020202020204" pitchFamily="34" charset="0"/>
              </a:rPr>
              <a:t>cho</a:t>
            </a:r>
            <a:r>
              <a:rPr lang="en-US" altLang="en-US" sz="1400" dirty="0">
                <a:latin typeface="Arial" panose="020B0604020202020204" pitchFamily="34" charset="0"/>
                <a:ea typeface="Times New Roman" charset="0"/>
                <a:cs typeface="Arial" panose="020B0604020202020204" pitchFamily="34" charset="0"/>
              </a:rPr>
              <a:t> </a:t>
            </a:r>
            <a:r>
              <a:rPr lang="en-US" altLang="en-US" sz="1400" dirty="0" err="1">
                <a:latin typeface="Arial" panose="020B0604020202020204" pitchFamily="34" charset="0"/>
                <a:ea typeface="Times New Roman" charset="0"/>
                <a:cs typeface="Arial" panose="020B0604020202020204" pitchFamily="34" charset="0"/>
              </a:rPr>
              <a:t>các</a:t>
            </a:r>
            <a:r>
              <a:rPr lang="en-US" altLang="en-US" sz="1400" dirty="0">
                <a:latin typeface="Arial" panose="020B0604020202020204" pitchFamily="34" charset="0"/>
                <a:ea typeface="Times New Roman" charset="0"/>
                <a:cs typeface="Arial" panose="020B0604020202020204" pitchFamily="34" charset="0"/>
              </a:rPr>
              <a:t> </a:t>
            </a:r>
            <a:r>
              <a:rPr lang="en-US" altLang="en-US" sz="1400" dirty="0" err="1">
                <a:latin typeface="Arial" panose="020B0604020202020204" pitchFamily="34" charset="0"/>
                <a:ea typeface="Times New Roman" charset="0"/>
                <a:cs typeface="Arial" panose="020B0604020202020204" pitchFamily="34" charset="0"/>
              </a:rPr>
              <a:t>lĩnh</a:t>
            </a:r>
            <a:r>
              <a:rPr lang="en-US" altLang="en-US" sz="1400" dirty="0">
                <a:latin typeface="Arial" panose="020B0604020202020204" pitchFamily="34" charset="0"/>
                <a:ea typeface="Times New Roman" charset="0"/>
                <a:cs typeface="Arial" panose="020B0604020202020204" pitchFamily="34" charset="0"/>
              </a:rPr>
              <a:t> </a:t>
            </a:r>
            <a:r>
              <a:rPr lang="en-US" altLang="en-US" sz="1400" dirty="0" err="1">
                <a:latin typeface="Arial" panose="020B0604020202020204" pitchFamily="34" charset="0"/>
                <a:ea typeface="Times New Roman" charset="0"/>
                <a:cs typeface="Arial" panose="020B0604020202020204" pitchFamily="34" charset="0"/>
              </a:rPr>
              <a:t>vực</a:t>
            </a:r>
            <a:r>
              <a:rPr lang="en-US" altLang="en-US" sz="1400" dirty="0">
                <a:latin typeface="Arial" panose="020B0604020202020204" pitchFamily="34" charset="0"/>
                <a:ea typeface="Times New Roman" charset="0"/>
                <a:cs typeface="Arial" panose="020B0604020202020204" pitchFamily="34" charset="0"/>
              </a:rPr>
              <a:t> </a:t>
            </a:r>
            <a:r>
              <a:rPr lang="en-US" altLang="en-US" sz="1400" dirty="0" err="1">
                <a:latin typeface="Arial" panose="020B0604020202020204" pitchFamily="34" charset="0"/>
                <a:ea typeface="Times New Roman" charset="0"/>
                <a:cs typeface="Arial" panose="020B0604020202020204" pitchFamily="34" charset="0"/>
              </a:rPr>
              <a:t>sản</a:t>
            </a:r>
            <a:r>
              <a:rPr lang="en-US" altLang="en-US" sz="1400" dirty="0">
                <a:latin typeface="Arial" panose="020B0604020202020204" pitchFamily="34" charset="0"/>
                <a:ea typeface="Times New Roman" charset="0"/>
                <a:cs typeface="Arial" panose="020B0604020202020204" pitchFamily="34" charset="0"/>
              </a:rPr>
              <a:t> </a:t>
            </a:r>
            <a:r>
              <a:rPr lang="en-US" altLang="en-US" sz="1400" dirty="0" err="1">
                <a:latin typeface="Arial" panose="020B0604020202020204" pitchFamily="34" charset="0"/>
                <a:ea typeface="Times New Roman" charset="0"/>
                <a:cs typeface="Arial" panose="020B0604020202020204" pitchFamily="34" charset="0"/>
              </a:rPr>
              <a:t>phẩm</a:t>
            </a:r>
            <a:r>
              <a:rPr lang="en-US" altLang="en-US" sz="1400" dirty="0">
                <a:latin typeface="Arial" panose="020B0604020202020204" pitchFamily="34" charset="0"/>
                <a:ea typeface="Times New Roman" charset="0"/>
                <a:cs typeface="Arial" panose="020B0604020202020204" pitchFamily="34" charset="0"/>
              </a:rPr>
              <a:t> và </a:t>
            </a:r>
            <a:r>
              <a:rPr lang="en-US" altLang="en-US" sz="1400" dirty="0" err="1">
                <a:latin typeface="Arial" panose="020B0604020202020204" pitchFamily="34" charset="0"/>
                <a:ea typeface="Times New Roman" charset="0"/>
                <a:cs typeface="Arial" panose="020B0604020202020204" pitchFamily="34" charset="0"/>
              </a:rPr>
              <a:t>dịch</a:t>
            </a:r>
            <a:r>
              <a:rPr lang="en-US" altLang="en-US" sz="1400" dirty="0">
                <a:latin typeface="Arial" panose="020B0604020202020204" pitchFamily="34" charset="0"/>
                <a:ea typeface="Times New Roman" charset="0"/>
                <a:cs typeface="Arial" panose="020B0604020202020204" pitchFamily="34" charset="0"/>
              </a:rPr>
              <a:t> </a:t>
            </a:r>
            <a:r>
              <a:rPr lang="en-US" altLang="en-US" sz="1400" dirty="0" err="1">
                <a:latin typeface="Arial" panose="020B0604020202020204" pitchFamily="34" charset="0"/>
                <a:ea typeface="Times New Roman" charset="0"/>
                <a:cs typeface="Arial" panose="020B0604020202020204" pitchFamily="34" charset="0"/>
              </a:rPr>
              <a:t>vụ</a:t>
            </a:r>
            <a:r>
              <a:rPr lang="en-US" altLang="en-US" sz="1400" dirty="0">
                <a:latin typeface="Arial" panose="020B0604020202020204" pitchFamily="34" charset="0"/>
                <a:ea typeface="Times New Roman" charset="0"/>
                <a:cs typeface="Arial" panose="020B0604020202020204" pitchFamily="34" charset="0"/>
              </a:rPr>
              <a:t> </a:t>
            </a:r>
            <a:r>
              <a:rPr lang="vi-VN" altLang="en-US" sz="1400" dirty="0">
                <a:latin typeface="Arial" panose="020B0604020202020204" pitchFamily="34" charset="0"/>
                <a:ea typeface="Times New Roman" charset="0"/>
                <a:cs typeface="Arial" panose="020B0604020202020204" pitchFamily="34" charset="0"/>
              </a:rPr>
              <a:t>theo yêu cầu bắt buộc hoặc tự nguyện từ khách hàng.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BABB1CA-3612-E254-AA38-5A60B255FA1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97242" y="3189100"/>
            <a:ext cx="1914650" cy="220205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A56D3A3-AD25-A721-22A0-1ACF2F7DA370}"/>
              </a:ext>
            </a:extLst>
          </p:cNvPr>
          <p:cNvSpPr txBox="1"/>
          <p:nvPr/>
        </p:nvSpPr>
        <p:spPr>
          <a:xfrm>
            <a:off x="4398311" y="5354055"/>
            <a:ext cx="156498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1200" b="1" dirty="0">
                <a:latin typeface="UTM Avo" panose="02040603050506020204" pitchFamily="18" charset="0"/>
              </a:rPr>
              <a:t>Chi nhánh </a:t>
            </a:r>
            <a:r>
              <a:rPr lang="en-US" sz="1200" b="1" dirty="0" err="1">
                <a:latin typeface="UTM Avo" panose="02040603050506020204" pitchFamily="18" charset="0"/>
              </a:rPr>
              <a:t>tại</a:t>
            </a:r>
            <a:r>
              <a:rPr lang="en-US" sz="1200" b="1" dirty="0">
                <a:latin typeface="UTM Avo" panose="02040603050506020204" pitchFamily="18" charset="0"/>
              </a:rPr>
              <a:t> </a:t>
            </a:r>
            <a:r>
              <a:rPr lang="en-US" sz="1200" b="1" dirty="0" err="1">
                <a:latin typeface="UTM Avo" panose="02040603050506020204" pitchFamily="18" charset="0"/>
              </a:rPr>
              <a:t>Đắk</a:t>
            </a:r>
            <a:r>
              <a:rPr lang="en-US" sz="1200" b="1" dirty="0">
                <a:latin typeface="UTM Avo" panose="02040603050506020204" pitchFamily="18" charset="0"/>
              </a:rPr>
              <a:t> </a:t>
            </a:r>
            <a:r>
              <a:rPr lang="en-US" sz="1200" b="1">
                <a:latin typeface="UTM Avo" panose="02040603050506020204" pitchFamily="18" charset="0"/>
              </a:rPr>
              <a:t>Lắk</a:t>
            </a:r>
            <a:endParaRPr lang="en-US" sz="1200" b="1" dirty="0">
              <a:latin typeface="UTM Avo" panose="020406030505060202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C4D6F28-B35F-1BC6-197D-E1A0D13223C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60451" y="3195952"/>
            <a:ext cx="1643270" cy="218398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68DFBFE-2A2A-1305-0850-06EE94131EF5}"/>
              </a:ext>
            </a:extLst>
          </p:cNvPr>
          <p:cNvSpPr txBox="1"/>
          <p:nvPr/>
        </p:nvSpPr>
        <p:spPr>
          <a:xfrm>
            <a:off x="6354746" y="5411095"/>
            <a:ext cx="29018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latin typeface="UTM Avo" panose="02040603050506020204" pitchFamily="18" charset="0"/>
              </a:rPr>
              <a:t>VP Giao </a:t>
            </a:r>
            <a:r>
              <a:rPr lang="en-US" sz="1200" b="1" dirty="0" err="1">
                <a:latin typeface="UTM Avo" panose="02040603050506020204" pitchFamily="18" charset="0"/>
              </a:rPr>
              <a:t>dịch</a:t>
            </a:r>
            <a:r>
              <a:rPr lang="en-US" sz="1200" b="1" dirty="0">
                <a:latin typeface="UTM Avo" panose="02040603050506020204" pitchFamily="18" charset="0"/>
              </a:rPr>
              <a:t> </a:t>
            </a:r>
            <a:r>
              <a:rPr lang="en-US" sz="1200" b="1" dirty="0" err="1">
                <a:latin typeface="UTM Avo" panose="02040603050506020204" pitchFamily="18" charset="0"/>
              </a:rPr>
              <a:t>tại</a:t>
            </a:r>
            <a:r>
              <a:rPr lang="en-US" sz="1200" b="1" dirty="0">
                <a:latin typeface="UTM Avo" panose="02040603050506020204" pitchFamily="18" charset="0"/>
              </a:rPr>
              <a:t> 1196 </a:t>
            </a:r>
            <a:r>
              <a:rPr lang="en-US" sz="1200" b="1" dirty="0" err="1">
                <a:latin typeface="UTM Avo" panose="02040603050506020204" pitchFamily="18" charset="0"/>
              </a:rPr>
              <a:t>Đường</a:t>
            </a:r>
            <a:r>
              <a:rPr lang="en-US" sz="1200" b="1" dirty="0">
                <a:latin typeface="UTM Avo" panose="02040603050506020204" pitchFamily="18" charset="0"/>
              </a:rPr>
              <a:t> Ba </a:t>
            </a:r>
            <a:r>
              <a:rPr lang="en-US" sz="1200" b="1" dirty="0" err="1">
                <a:latin typeface="UTM Avo" panose="02040603050506020204" pitchFamily="18" charset="0"/>
              </a:rPr>
              <a:t>Tháng</a:t>
            </a:r>
            <a:r>
              <a:rPr lang="en-US" sz="1200" b="1" dirty="0">
                <a:latin typeface="UTM Avo" panose="02040603050506020204" pitchFamily="18" charset="0"/>
              </a:rPr>
              <a:t> Hai</a:t>
            </a:r>
          </a:p>
        </p:txBody>
      </p:sp>
    </p:spTree>
    <p:extLst>
      <p:ext uri="{BB962C8B-B14F-4D97-AF65-F5344CB8AC3E}">
        <p14:creationId xmlns:p14="http://schemas.microsoft.com/office/powerpoint/2010/main" val="20347599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SỨ MỆNH</a:t>
            </a:r>
            <a:endParaRPr lang="en-US" b="1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DB3B76B-58F3-458D-9EB6-E4A986900EA0}"/>
              </a:ext>
            </a:extLst>
          </p:cNvPr>
          <p:cNvSpPr/>
          <p:nvPr/>
        </p:nvSpPr>
        <p:spPr>
          <a:xfrm>
            <a:off x="4172385" y="3429000"/>
            <a:ext cx="423124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b="1" dirty="0">
                <a:solidFill>
                  <a:srgbClr val="0872B9"/>
                </a:solidFill>
              </a:rPr>
              <a:t>Cung cấp dịch vụ bên thứ ba</a:t>
            </a:r>
            <a:endParaRPr lang="en-US" b="1" dirty="0">
              <a:solidFill>
                <a:srgbClr val="0872B9"/>
              </a:solidFill>
            </a:endParaRPr>
          </a:p>
          <a:p>
            <a:r>
              <a:rPr lang="vi-VN" dirty="0"/>
              <a:t>về chứng nhận sự phù hợp bao gồm thử nghiệm, đo lường, hiệu chuẩn, giám định, chứng nhận sự phù hợp và các dịch vụ liên quan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DE4117C-6D48-409B-BC59-460B2EF830F4}"/>
              </a:ext>
            </a:extLst>
          </p:cNvPr>
          <p:cNvSpPr/>
          <p:nvPr/>
        </p:nvSpPr>
        <p:spPr>
          <a:xfrm>
            <a:off x="2865229" y="5345941"/>
            <a:ext cx="432805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2400"/>
              </a:spcBef>
            </a:pPr>
            <a:r>
              <a:rPr lang="vi-VN" b="1">
                <a:solidFill>
                  <a:srgbClr val="0872B9"/>
                </a:solidFill>
              </a:rPr>
              <a:t>Tạo điều kiện cho các doanh nghiệp </a:t>
            </a:r>
            <a:r>
              <a:rPr lang="vi-VN"/>
              <a:t>tiếp cận thị trường trong và ngoài nước thông qua năng suất và chất lượng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BE09D96-C00A-42A5-B745-74B2322BDD40}"/>
              </a:ext>
            </a:extLst>
          </p:cNvPr>
          <p:cNvSpPr/>
          <p:nvPr/>
        </p:nvSpPr>
        <p:spPr>
          <a:xfrm>
            <a:off x="4572000" y="2222263"/>
            <a:ext cx="42312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b="1" dirty="0">
                <a:solidFill>
                  <a:srgbClr val="0872B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Phục vụ quản lý nhà nước </a:t>
            </a:r>
            <a:endParaRPr lang="en-US" b="1" dirty="0">
              <a:solidFill>
                <a:srgbClr val="0872B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vi-VN" dirty="0"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Tiêu chuẩn – Đo l</a:t>
            </a:r>
            <a:r>
              <a:rPr lang="vi-VN" dirty="0">
                <a:latin typeface="Arial" panose="020B0604020202020204" pitchFamily="34" charset="0"/>
                <a:cs typeface="Arial" panose="020B0604020202020204" pitchFamily="34" charset="0"/>
              </a:rPr>
              <a:t>ư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ờng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– Chất l</a:t>
            </a:r>
            <a:r>
              <a:rPr lang="vi-VN" dirty="0">
                <a:latin typeface="Arial" panose="020B0604020202020204" pitchFamily="34" charset="0"/>
                <a:cs typeface="Arial" panose="020B0604020202020204" pitchFamily="34" charset="0"/>
              </a:rPr>
              <a:t>ư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ợng</a:t>
            </a:r>
            <a:endParaRPr lang="vi-VN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A18E11FC-0333-4442-B989-37BF3018DA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29" y="1600080"/>
            <a:ext cx="2537028" cy="253702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2D6939A-6AC4-4303-BB63-6E41297F67D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6543" y="1850312"/>
            <a:ext cx="2747030" cy="3830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2632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891586-F7B8-A60C-F582-9EA316F00C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dirty="0"/>
              <a:t>CÁC DỊCH VỤ CỦA </a:t>
            </a:r>
            <a:br>
              <a:rPr lang="vi-VN" dirty="0"/>
            </a:br>
            <a:r>
              <a:rPr lang="vi-VN" dirty="0"/>
              <a:t>TRUNG TÂM KỸ THUẬT 3</a:t>
            </a:r>
            <a:br>
              <a:rPr lang="vi-VN" dirty="0"/>
            </a:br>
            <a:r>
              <a:rPr lang="vi-VN" dirty="0"/>
              <a:t>(QUATEST 3)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02978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ts val="600"/>
              </a:spcBef>
              <a:buSzPct val="100000"/>
            </a:pPr>
            <a:r>
              <a:rPr lang="en-US" b="1"/>
              <a:t>LĨNH VỰC KỸ THUẬT</a:t>
            </a:r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BDD6EFE-8157-4420-9B50-03DB22556F5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833" y="1318597"/>
            <a:ext cx="780899" cy="78272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7B155A6-CB02-4E50-BEFD-0ADBBF5D3F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9085" y="1318597"/>
            <a:ext cx="782728" cy="78272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085C2E1-EE62-40C9-B5C8-00DDF36E0FE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6276" y="1318597"/>
            <a:ext cx="782728" cy="78272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4AB0986-2819-448E-9820-828F1847994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3468" y="1323579"/>
            <a:ext cx="780899" cy="78272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D06BB77-428D-488B-93B3-E8912F5B4D9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004" y="3246392"/>
            <a:ext cx="782728" cy="78089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BD18D05-1542-4353-93FC-C0256F140EC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8170" y="3244563"/>
            <a:ext cx="782728" cy="78272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29372C3-3EAA-4BDF-A960-624E7E19B72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3467" y="3244563"/>
            <a:ext cx="780899" cy="78272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92B031E-918F-479A-A382-6D990077DEC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6276" y="3244563"/>
            <a:ext cx="782728" cy="782728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F837FE78-8543-4B3A-9223-79516ACA7945}"/>
              </a:ext>
            </a:extLst>
          </p:cNvPr>
          <p:cNvSpPr txBox="1"/>
          <p:nvPr/>
        </p:nvSpPr>
        <p:spPr>
          <a:xfrm>
            <a:off x="448611" y="2212193"/>
            <a:ext cx="207151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400">
                <a:solidFill>
                  <a:srgbClr val="0072BC"/>
                </a:solidFill>
              </a:rPr>
              <a:t>Thử nghiệm </a:t>
            </a:r>
          </a:p>
          <a:p>
            <a:pPr algn="ctr"/>
            <a:r>
              <a:rPr lang="vi-VN" sz="1400">
                <a:solidFill>
                  <a:srgbClr val="0072BC"/>
                </a:solidFill>
              </a:rPr>
              <a:t>chất lượng và an toàn</a:t>
            </a:r>
          </a:p>
          <a:p>
            <a:pPr algn="ctr"/>
            <a:r>
              <a:rPr lang="vi-VN" sz="1400">
                <a:solidFill>
                  <a:srgbClr val="0072BC"/>
                </a:solidFill>
              </a:rPr>
              <a:t>sản phẩm hàng hóa</a:t>
            </a:r>
            <a:endParaRPr lang="en-US" sz="1400" dirty="0">
              <a:solidFill>
                <a:srgbClr val="0072BC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7A7140D-76C8-44BE-9CF1-A2D5AA1CEEC4}"/>
              </a:ext>
            </a:extLst>
          </p:cNvPr>
          <p:cNvSpPr txBox="1"/>
          <p:nvPr/>
        </p:nvSpPr>
        <p:spPr>
          <a:xfrm>
            <a:off x="2698628" y="2212193"/>
            <a:ext cx="17018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400">
                <a:solidFill>
                  <a:srgbClr val="0072BC"/>
                </a:solidFill>
              </a:rPr>
              <a:t>Giám định, </a:t>
            </a:r>
          </a:p>
          <a:p>
            <a:pPr algn="ctr"/>
            <a:r>
              <a:rPr lang="vi-VN" sz="1400">
                <a:solidFill>
                  <a:srgbClr val="0072BC"/>
                </a:solidFill>
              </a:rPr>
              <a:t>thẩm định kỹ thuật</a:t>
            </a:r>
            <a:endParaRPr lang="en-US" sz="1400" dirty="0">
              <a:solidFill>
                <a:srgbClr val="0072BC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5DC35C0-93F3-4EB2-81C9-2B367366D3EC}"/>
              </a:ext>
            </a:extLst>
          </p:cNvPr>
          <p:cNvSpPr txBox="1"/>
          <p:nvPr/>
        </p:nvSpPr>
        <p:spPr>
          <a:xfrm>
            <a:off x="4633415" y="2212193"/>
            <a:ext cx="17684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400">
                <a:solidFill>
                  <a:srgbClr val="0072BC"/>
                </a:solidFill>
              </a:rPr>
              <a:t>Chứng nhận </a:t>
            </a:r>
          </a:p>
          <a:p>
            <a:pPr algn="ctr"/>
            <a:r>
              <a:rPr lang="vi-VN" sz="1400">
                <a:solidFill>
                  <a:srgbClr val="0072BC"/>
                </a:solidFill>
              </a:rPr>
              <a:t>sản phẩm,</a:t>
            </a:r>
            <a:r>
              <a:rPr lang="en-US" sz="1400">
                <a:solidFill>
                  <a:srgbClr val="0072BC"/>
                </a:solidFill>
              </a:rPr>
              <a:t> </a:t>
            </a:r>
            <a:r>
              <a:rPr lang="vi-VN" sz="1400">
                <a:solidFill>
                  <a:srgbClr val="0072BC"/>
                </a:solidFill>
              </a:rPr>
              <a:t>dịch vụ</a:t>
            </a:r>
            <a:endParaRPr lang="en-US" sz="1400" dirty="0">
              <a:solidFill>
                <a:srgbClr val="0072BC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CFA7FEA-BA90-4466-AC57-D6692C007723}"/>
              </a:ext>
            </a:extLst>
          </p:cNvPr>
          <p:cNvSpPr txBox="1"/>
          <p:nvPr/>
        </p:nvSpPr>
        <p:spPr>
          <a:xfrm>
            <a:off x="6544538" y="2212193"/>
            <a:ext cx="18787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400">
                <a:solidFill>
                  <a:srgbClr val="0072BC"/>
                </a:solidFill>
              </a:rPr>
              <a:t>Chứng nhận </a:t>
            </a:r>
          </a:p>
          <a:p>
            <a:pPr algn="ctr"/>
            <a:r>
              <a:rPr lang="vi-VN" sz="1400">
                <a:solidFill>
                  <a:srgbClr val="0072BC"/>
                </a:solidFill>
              </a:rPr>
              <a:t>hệ thống quản lý</a:t>
            </a:r>
            <a:endParaRPr lang="en-US" sz="1400" dirty="0">
              <a:solidFill>
                <a:srgbClr val="0072BC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C343876-D79F-43D0-B100-5FCE257880FE}"/>
              </a:ext>
            </a:extLst>
          </p:cNvPr>
          <p:cNvSpPr txBox="1"/>
          <p:nvPr/>
        </p:nvSpPr>
        <p:spPr>
          <a:xfrm>
            <a:off x="378943" y="4135883"/>
            <a:ext cx="22108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400">
                <a:solidFill>
                  <a:srgbClr val="0072BC"/>
                </a:solidFill>
              </a:rPr>
              <a:t>Hiệu chuẩn, kiểm định</a:t>
            </a:r>
          </a:p>
          <a:p>
            <a:pPr algn="ctr"/>
            <a:r>
              <a:rPr lang="vi-VN" sz="1400">
                <a:solidFill>
                  <a:srgbClr val="0072BC"/>
                </a:solidFill>
              </a:rPr>
              <a:t>phương tiện đo</a:t>
            </a:r>
            <a:endParaRPr lang="en-US" sz="1400" dirty="0">
              <a:solidFill>
                <a:srgbClr val="0072BC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AFA7423-1FB6-4A33-8E2B-0C5FF66471C8}"/>
              </a:ext>
            </a:extLst>
          </p:cNvPr>
          <p:cNvSpPr txBox="1"/>
          <p:nvPr/>
        </p:nvSpPr>
        <p:spPr>
          <a:xfrm>
            <a:off x="2422565" y="4135883"/>
            <a:ext cx="22539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400" dirty="0">
                <a:solidFill>
                  <a:srgbClr val="0072BC"/>
                </a:solidFill>
              </a:rPr>
              <a:t>Thử nghiệm thành thạo </a:t>
            </a:r>
          </a:p>
          <a:p>
            <a:pPr algn="ctr"/>
            <a:r>
              <a:rPr lang="vi-VN" sz="1400" dirty="0">
                <a:solidFill>
                  <a:srgbClr val="0072BC"/>
                </a:solidFill>
              </a:rPr>
              <a:t>và so sánh liên phòng</a:t>
            </a:r>
            <a:endParaRPr lang="en-US" sz="1400" dirty="0">
              <a:solidFill>
                <a:srgbClr val="0072BC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46A3F3F-64E2-447D-8EE2-B4FE10615C85}"/>
              </a:ext>
            </a:extLst>
          </p:cNvPr>
          <p:cNvSpPr txBox="1"/>
          <p:nvPr/>
        </p:nvSpPr>
        <p:spPr>
          <a:xfrm>
            <a:off x="4633415" y="4135883"/>
            <a:ext cx="17684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400" dirty="0">
                <a:solidFill>
                  <a:srgbClr val="0072BC"/>
                </a:solidFill>
              </a:rPr>
              <a:t>Dịch vụ hỗ trợ</a:t>
            </a:r>
          </a:p>
          <a:p>
            <a:pPr algn="ctr"/>
            <a:r>
              <a:rPr lang="vi-VN" sz="1400" dirty="0">
                <a:solidFill>
                  <a:srgbClr val="0072BC"/>
                </a:solidFill>
              </a:rPr>
              <a:t>phòng thí nghiệm</a:t>
            </a:r>
            <a:endParaRPr lang="en-US" sz="1400" dirty="0">
              <a:solidFill>
                <a:srgbClr val="0072BC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DDE7AF0-BCA8-4B93-8D10-06314ACEE496}"/>
              </a:ext>
            </a:extLst>
          </p:cNvPr>
          <p:cNvSpPr txBox="1"/>
          <p:nvPr/>
        </p:nvSpPr>
        <p:spPr>
          <a:xfrm>
            <a:off x="6137859" y="4135883"/>
            <a:ext cx="269211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400" dirty="0">
                <a:solidFill>
                  <a:srgbClr val="0072BC"/>
                </a:solidFill>
              </a:rPr>
              <a:t>Đào tạo </a:t>
            </a:r>
          </a:p>
          <a:p>
            <a:pPr algn="ctr"/>
            <a:r>
              <a:rPr lang="vi-VN" sz="1400" dirty="0">
                <a:solidFill>
                  <a:srgbClr val="0072BC"/>
                </a:solidFill>
              </a:rPr>
              <a:t>và cung cấp giải pháp </a:t>
            </a:r>
          </a:p>
          <a:p>
            <a:pPr algn="ctr"/>
            <a:r>
              <a:rPr lang="vi-VN" sz="1400" dirty="0">
                <a:solidFill>
                  <a:srgbClr val="0072BC"/>
                </a:solidFill>
              </a:rPr>
              <a:t>năng suất – chất lượng</a:t>
            </a:r>
            <a:endParaRPr lang="en-US" sz="1400" dirty="0">
              <a:solidFill>
                <a:srgbClr val="0072B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8528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0"/>
          </p:nvPr>
        </p:nvSpPr>
        <p:spPr>
          <a:xfrm>
            <a:off x="623887" y="1158640"/>
            <a:ext cx="6628598" cy="429373"/>
          </a:xfrm>
        </p:spPr>
        <p:txBody>
          <a:bodyPr/>
          <a:lstStyle/>
          <a:p>
            <a:r>
              <a:rPr lang="vi-VN"/>
              <a:t>Các mảng dịch vụ bao gồm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212" y="1851903"/>
            <a:ext cx="608425" cy="43169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8428" y="1756694"/>
            <a:ext cx="675884" cy="57522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0103" y="1688938"/>
            <a:ext cx="793700" cy="71073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8723" y="1660636"/>
            <a:ext cx="503637" cy="76733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767" y="3466666"/>
            <a:ext cx="427372" cy="64402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0016" y="3452324"/>
            <a:ext cx="672709" cy="672709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0249" y="3452433"/>
            <a:ext cx="713408" cy="672491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4380" y="3472517"/>
            <a:ext cx="632322" cy="632322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464" y="5332771"/>
            <a:ext cx="735979" cy="703980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7258" y="5314505"/>
            <a:ext cx="558225" cy="740512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7216" y="5360641"/>
            <a:ext cx="779475" cy="648240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8844" y="5354782"/>
            <a:ext cx="803395" cy="659958"/>
          </a:xfrm>
          <a:prstGeom prst="rect">
            <a:avLst/>
          </a:prstGeom>
        </p:spPr>
      </p:pic>
      <p:sp>
        <p:nvSpPr>
          <p:cNvPr id="29" name="Title 3">
            <a:extLst>
              <a:ext uri="{FF2B5EF4-FFF2-40B4-BE49-F238E27FC236}">
                <a16:creationId xmlns:a16="http://schemas.microsoft.com/office/drawing/2014/main" id="{072FB43A-7E0E-4C7C-B55F-467141474E17}"/>
              </a:ext>
            </a:extLst>
          </p:cNvPr>
          <p:cNvSpPr txBox="1">
            <a:spLocks/>
          </p:cNvSpPr>
          <p:nvPr/>
        </p:nvSpPr>
        <p:spPr>
          <a:xfrm>
            <a:off x="623887" y="439848"/>
            <a:ext cx="6786203" cy="61912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rgbClr val="0072BC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spcBef>
                <a:spcPts val="600"/>
              </a:spcBef>
              <a:buSzPct val="100000"/>
            </a:pPr>
            <a:r>
              <a:rPr lang="en-US" b="1"/>
              <a:t>LĨNH VỰC KỸ THUẬT</a:t>
            </a:r>
            <a:endParaRPr lang="en-US" b="1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082AFB10-FAD7-4D8C-BC2C-089A99E50D1C}"/>
              </a:ext>
            </a:extLst>
          </p:cNvPr>
          <p:cNvSpPr txBox="1"/>
          <p:nvPr/>
        </p:nvSpPr>
        <p:spPr>
          <a:xfrm>
            <a:off x="405534" y="2533570"/>
            <a:ext cx="24192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400" dirty="0">
                <a:solidFill>
                  <a:srgbClr val="0072BC"/>
                </a:solidFill>
                <a:latin typeface="UTM Avo" panose="02040603050506020204" pitchFamily="18" charset="0"/>
              </a:rPr>
              <a:t>Vật liệu</a:t>
            </a:r>
            <a:endParaRPr lang="en-US" sz="1400" dirty="0">
              <a:solidFill>
                <a:srgbClr val="0072BC"/>
              </a:solidFill>
              <a:latin typeface="UTM Avo" panose="02040603050506020204" pitchFamily="18" charset="0"/>
            </a:endParaRPr>
          </a:p>
          <a:p>
            <a:pPr algn="ctr"/>
            <a:r>
              <a:rPr lang="en-US" sz="1400" dirty="0">
                <a:solidFill>
                  <a:srgbClr val="0072BC"/>
                </a:solidFill>
                <a:latin typeface="UTM Avo" panose="02040603050506020204" pitchFamily="18" charset="0"/>
              </a:rPr>
              <a:t>(</a:t>
            </a:r>
            <a:r>
              <a:rPr lang="vi-VN" sz="1400" dirty="0">
                <a:solidFill>
                  <a:srgbClr val="0072BC"/>
                </a:solidFill>
                <a:latin typeface="UTM Avo" panose="02040603050506020204" pitchFamily="18" charset="0"/>
              </a:rPr>
              <a:t>Kim loại</a:t>
            </a:r>
            <a:r>
              <a:rPr lang="en-US" sz="1400" dirty="0">
                <a:solidFill>
                  <a:srgbClr val="0072BC"/>
                </a:solidFill>
                <a:latin typeface="UTM Avo" panose="02040603050506020204" pitchFamily="18" charset="0"/>
              </a:rPr>
              <a:t> &amp; </a:t>
            </a:r>
            <a:r>
              <a:rPr lang="vi-VN" sz="1400" dirty="0">
                <a:solidFill>
                  <a:srgbClr val="0072BC"/>
                </a:solidFill>
                <a:latin typeface="UTM Avo" panose="02040603050506020204" pitchFamily="18" charset="0"/>
              </a:rPr>
              <a:t>Phi kim loại</a:t>
            </a:r>
            <a:r>
              <a:rPr lang="en-US" sz="1400" dirty="0">
                <a:solidFill>
                  <a:srgbClr val="4472C4"/>
                </a:solidFill>
                <a:latin typeface="UTM Avo" panose="02040603050506020204" pitchFamily="18" charset="0"/>
              </a:rPr>
              <a:t> )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3E45FFC-8F61-4349-BDFA-044ECF22EED6}"/>
              </a:ext>
            </a:extLst>
          </p:cNvPr>
          <p:cNvSpPr txBox="1"/>
          <p:nvPr/>
        </p:nvSpPr>
        <p:spPr>
          <a:xfrm>
            <a:off x="2262776" y="2548191"/>
            <a:ext cx="22938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400" dirty="0">
                <a:solidFill>
                  <a:srgbClr val="0072BC"/>
                </a:solidFill>
                <a:latin typeface="UTM Avo" panose="02040603050506020204" pitchFamily="18" charset="0"/>
              </a:rPr>
              <a:t>Máy móc, thiết bị,</a:t>
            </a:r>
          </a:p>
          <a:p>
            <a:pPr algn="ctr"/>
            <a:r>
              <a:rPr lang="vi-VN" sz="1400" dirty="0">
                <a:solidFill>
                  <a:srgbClr val="0072BC"/>
                </a:solidFill>
                <a:latin typeface="UTM Avo" panose="02040603050506020204" pitchFamily="18" charset="0"/>
              </a:rPr>
              <a:t>dây chuyền</a:t>
            </a:r>
            <a:endParaRPr lang="en-US" sz="1400" dirty="0">
              <a:solidFill>
                <a:srgbClr val="0072BC"/>
              </a:solidFill>
              <a:latin typeface="UTM Avo" panose="02040603050506020204" pitchFamily="18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08F34107-54E2-4DE8-AD0D-6D0B83E0A10E}"/>
              </a:ext>
            </a:extLst>
          </p:cNvPr>
          <p:cNvSpPr txBox="1"/>
          <p:nvPr/>
        </p:nvSpPr>
        <p:spPr>
          <a:xfrm>
            <a:off x="4353696" y="2519717"/>
            <a:ext cx="225101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400" dirty="0">
                <a:solidFill>
                  <a:srgbClr val="0072BC"/>
                </a:solidFill>
                <a:latin typeface="UTM Avo" panose="02040603050506020204" pitchFamily="18" charset="0"/>
              </a:rPr>
              <a:t>Thử nghiệm hàn</a:t>
            </a:r>
            <a:r>
              <a:rPr lang="en-US" sz="1400" dirty="0">
                <a:solidFill>
                  <a:srgbClr val="0072BC"/>
                </a:solidFill>
                <a:latin typeface="UTM Avo" panose="02040603050506020204" pitchFamily="18" charset="0"/>
              </a:rPr>
              <a:t> </a:t>
            </a:r>
          </a:p>
          <a:p>
            <a:pPr algn="ctr"/>
            <a:r>
              <a:rPr lang="en-US" sz="1400" dirty="0">
                <a:solidFill>
                  <a:srgbClr val="0072BC"/>
                </a:solidFill>
                <a:latin typeface="UTM Avo" panose="02040603050506020204" pitchFamily="18" charset="0"/>
              </a:rPr>
              <a:t>&amp; </a:t>
            </a:r>
            <a:r>
              <a:rPr lang="vi-VN" sz="1400" dirty="0">
                <a:solidFill>
                  <a:srgbClr val="0072BC"/>
                </a:solidFill>
                <a:latin typeface="UTM Avo" panose="02040603050506020204" pitchFamily="18" charset="0"/>
              </a:rPr>
              <a:t>không phá hủy</a:t>
            </a:r>
            <a:r>
              <a:rPr lang="en-US" sz="1400" dirty="0">
                <a:solidFill>
                  <a:srgbClr val="0072BC"/>
                </a:solidFill>
                <a:latin typeface="UTM Avo" panose="02040603050506020204" pitchFamily="18" charset="0"/>
              </a:rPr>
              <a:t> (NDT) </a:t>
            </a:r>
            <a:r>
              <a:rPr lang="en-US" sz="1400" dirty="0" err="1">
                <a:solidFill>
                  <a:srgbClr val="0072BC"/>
                </a:solidFill>
                <a:latin typeface="UTM Avo" panose="02040603050506020204" pitchFamily="18" charset="0"/>
              </a:rPr>
              <a:t>cấu</a:t>
            </a:r>
            <a:r>
              <a:rPr lang="en-US" sz="1400" dirty="0">
                <a:solidFill>
                  <a:srgbClr val="0072BC"/>
                </a:solidFill>
                <a:latin typeface="UTM Avo" panose="02040603050506020204" pitchFamily="18" charset="0"/>
              </a:rPr>
              <a:t> </a:t>
            </a:r>
            <a:r>
              <a:rPr lang="en-US" sz="1400" dirty="0" err="1">
                <a:solidFill>
                  <a:srgbClr val="0072BC"/>
                </a:solidFill>
                <a:latin typeface="UTM Avo" panose="02040603050506020204" pitchFamily="18" charset="0"/>
              </a:rPr>
              <a:t>kiện</a:t>
            </a:r>
            <a:r>
              <a:rPr lang="en-US" sz="1400" dirty="0">
                <a:solidFill>
                  <a:srgbClr val="0072BC"/>
                </a:solidFill>
                <a:latin typeface="UTM Avo" panose="02040603050506020204" pitchFamily="18" charset="0"/>
              </a:rPr>
              <a:t> </a:t>
            </a:r>
            <a:r>
              <a:rPr lang="en-US" sz="1400" dirty="0" err="1">
                <a:solidFill>
                  <a:srgbClr val="0072BC"/>
                </a:solidFill>
                <a:latin typeface="UTM Avo" panose="02040603050506020204" pitchFamily="18" charset="0"/>
              </a:rPr>
              <a:t>thép</a:t>
            </a:r>
            <a:r>
              <a:rPr lang="en-US" sz="1400" dirty="0">
                <a:solidFill>
                  <a:srgbClr val="0072BC"/>
                </a:solidFill>
                <a:latin typeface="UTM Avo" panose="02040603050506020204" pitchFamily="18" charset="0"/>
              </a:rPr>
              <a:t>, </a:t>
            </a:r>
            <a:r>
              <a:rPr lang="en-US" sz="1400" dirty="0" err="1">
                <a:solidFill>
                  <a:srgbClr val="0072BC"/>
                </a:solidFill>
                <a:latin typeface="UTM Avo" panose="02040603050506020204" pitchFamily="18" charset="0"/>
              </a:rPr>
              <a:t>mối</a:t>
            </a:r>
            <a:r>
              <a:rPr lang="en-US" sz="1400" dirty="0">
                <a:solidFill>
                  <a:srgbClr val="0072BC"/>
                </a:solidFill>
                <a:latin typeface="UTM Avo" panose="02040603050506020204" pitchFamily="18" charset="0"/>
              </a:rPr>
              <a:t> </a:t>
            </a:r>
            <a:r>
              <a:rPr lang="en-US" sz="1400" dirty="0" err="1">
                <a:solidFill>
                  <a:srgbClr val="0072BC"/>
                </a:solidFill>
                <a:latin typeface="UTM Avo" panose="02040603050506020204" pitchFamily="18" charset="0"/>
              </a:rPr>
              <a:t>hàn</a:t>
            </a:r>
            <a:r>
              <a:rPr lang="en-US" sz="1400" dirty="0">
                <a:solidFill>
                  <a:srgbClr val="0072BC"/>
                </a:solidFill>
                <a:latin typeface="UTM Avo" panose="02040603050506020204" pitchFamily="18" charset="0"/>
              </a:rPr>
              <a:t> 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C849CBB4-635E-41B8-A97E-108A7F12B42B}"/>
              </a:ext>
            </a:extLst>
          </p:cNvPr>
          <p:cNvSpPr txBox="1"/>
          <p:nvPr/>
        </p:nvSpPr>
        <p:spPr>
          <a:xfrm>
            <a:off x="6452332" y="2457653"/>
            <a:ext cx="259641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400" dirty="0">
                <a:solidFill>
                  <a:srgbClr val="0072BC"/>
                </a:solidFill>
                <a:latin typeface="UTM Avo" panose="02040603050506020204" pitchFamily="18" charset="0"/>
              </a:rPr>
              <a:t>Hóa chất</a:t>
            </a:r>
            <a:r>
              <a:rPr lang="fr-FR" sz="1400" dirty="0">
                <a:solidFill>
                  <a:srgbClr val="0072BC"/>
                </a:solidFill>
                <a:latin typeface="UTM Avo" panose="02040603050506020204" pitchFamily="18" charset="0"/>
              </a:rPr>
              <a:t> </a:t>
            </a:r>
          </a:p>
          <a:p>
            <a:pPr algn="ctr"/>
            <a:r>
              <a:rPr lang="fr-FR" sz="1400" dirty="0">
                <a:solidFill>
                  <a:srgbClr val="0072BC"/>
                </a:solidFill>
                <a:latin typeface="UTM Avo" panose="02040603050506020204" pitchFamily="18" charset="0"/>
              </a:rPr>
              <a:t>(</a:t>
            </a:r>
            <a:r>
              <a:rPr lang="vi-VN" sz="1400" dirty="0">
                <a:solidFill>
                  <a:srgbClr val="0072BC"/>
                </a:solidFill>
                <a:latin typeface="UTM Avo" panose="02040603050506020204" pitchFamily="18" charset="0"/>
              </a:rPr>
              <a:t>Hóa chất</a:t>
            </a:r>
            <a:r>
              <a:rPr lang="fr-FR" sz="1400" dirty="0">
                <a:solidFill>
                  <a:srgbClr val="0072BC"/>
                </a:solidFill>
                <a:latin typeface="UTM Avo" panose="02040603050506020204" pitchFamily="18" charset="0"/>
              </a:rPr>
              <a:t>, </a:t>
            </a:r>
            <a:r>
              <a:rPr lang="vi-VN" sz="1400" dirty="0">
                <a:solidFill>
                  <a:srgbClr val="0072BC"/>
                </a:solidFill>
                <a:latin typeface="UTM Avo" panose="02040603050506020204" pitchFamily="18" charset="0"/>
              </a:rPr>
              <a:t>phân bón</a:t>
            </a:r>
            <a:r>
              <a:rPr lang="fr-FR" sz="1400" dirty="0">
                <a:solidFill>
                  <a:srgbClr val="0072BC"/>
                </a:solidFill>
                <a:latin typeface="UTM Avo" panose="02040603050506020204" pitchFamily="18" charset="0"/>
              </a:rPr>
              <a:t>, </a:t>
            </a:r>
            <a:r>
              <a:rPr lang="vi-VN" sz="1400" dirty="0">
                <a:solidFill>
                  <a:srgbClr val="0072BC"/>
                </a:solidFill>
                <a:latin typeface="UTM Avo" panose="02040603050506020204" pitchFamily="18" charset="0"/>
              </a:rPr>
              <a:t>thuốc bảo vệ thực vật)</a:t>
            </a:r>
            <a:endParaRPr lang="en-US" sz="1400" dirty="0">
              <a:solidFill>
                <a:srgbClr val="0072BC"/>
              </a:solidFill>
              <a:latin typeface="UTM Avo" panose="02040603050506020204" pitchFamily="18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99C6427E-1913-42AB-AD1C-3D1094A87221}"/>
              </a:ext>
            </a:extLst>
          </p:cNvPr>
          <p:cNvSpPr txBox="1"/>
          <p:nvPr/>
        </p:nvSpPr>
        <p:spPr>
          <a:xfrm>
            <a:off x="125252" y="4265759"/>
            <a:ext cx="229395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400" dirty="0">
                <a:solidFill>
                  <a:srgbClr val="0072BC"/>
                </a:solidFill>
                <a:latin typeface="UTM Avo" panose="02040603050506020204" pitchFamily="18" charset="0"/>
              </a:rPr>
              <a:t>Sản phẩm hóa dầu</a:t>
            </a:r>
            <a:r>
              <a:rPr lang="en-US" sz="1400" dirty="0">
                <a:solidFill>
                  <a:srgbClr val="0072BC"/>
                </a:solidFill>
                <a:latin typeface="UTM Avo" panose="02040603050506020204" pitchFamily="18" charset="0"/>
              </a:rPr>
              <a:t> </a:t>
            </a:r>
          </a:p>
          <a:p>
            <a:pPr algn="ctr"/>
            <a:r>
              <a:rPr lang="en-US" sz="1400" dirty="0">
                <a:solidFill>
                  <a:srgbClr val="0072BC"/>
                </a:solidFill>
                <a:latin typeface="UTM Avo" panose="02040603050506020204" pitchFamily="18" charset="0"/>
              </a:rPr>
              <a:t>(</a:t>
            </a:r>
            <a:r>
              <a:rPr lang="vi-VN" sz="1400" dirty="0">
                <a:solidFill>
                  <a:srgbClr val="0072BC"/>
                </a:solidFill>
                <a:latin typeface="UTM Avo" panose="02040603050506020204" pitchFamily="18" charset="0"/>
              </a:rPr>
              <a:t>Xăng</a:t>
            </a:r>
            <a:r>
              <a:rPr lang="en-US" sz="1400" dirty="0">
                <a:solidFill>
                  <a:srgbClr val="0072BC"/>
                </a:solidFill>
                <a:latin typeface="UTM Avo" panose="02040603050506020204" pitchFamily="18" charset="0"/>
              </a:rPr>
              <a:t>, </a:t>
            </a:r>
            <a:r>
              <a:rPr lang="vi-VN" sz="1400" dirty="0">
                <a:solidFill>
                  <a:srgbClr val="0072BC"/>
                </a:solidFill>
                <a:latin typeface="UTM Avo" panose="02040603050506020204" pitchFamily="18" charset="0"/>
              </a:rPr>
              <a:t>dầu </a:t>
            </a:r>
            <a:r>
              <a:rPr lang="en-US" sz="1400" dirty="0">
                <a:solidFill>
                  <a:srgbClr val="0072BC"/>
                </a:solidFill>
                <a:latin typeface="UTM Avo" panose="02040603050506020204" pitchFamily="18" charset="0"/>
              </a:rPr>
              <a:t>DO, FO,</a:t>
            </a:r>
            <a:r>
              <a:rPr lang="vi-VN" sz="1400" dirty="0">
                <a:solidFill>
                  <a:srgbClr val="0072BC"/>
                </a:solidFill>
                <a:latin typeface="UTM Avo" panose="02040603050506020204" pitchFamily="18" charset="0"/>
              </a:rPr>
              <a:t> nhớt</a:t>
            </a:r>
            <a:r>
              <a:rPr lang="en-US" sz="1400" dirty="0">
                <a:solidFill>
                  <a:srgbClr val="0072BC"/>
                </a:solidFill>
                <a:latin typeface="UTM Avo" panose="02040603050506020204" pitchFamily="18" charset="0"/>
              </a:rPr>
              <a:t>,</a:t>
            </a:r>
            <a:r>
              <a:rPr lang="vi-VN" sz="1400" dirty="0">
                <a:solidFill>
                  <a:srgbClr val="0072BC"/>
                </a:solidFill>
                <a:latin typeface="UTM Avo" panose="02040603050506020204" pitchFamily="18" charset="0"/>
              </a:rPr>
              <a:t> Phụ gia...</a:t>
            </a:r>
            <a:endParaRPr lang="en-US" sz="1400" dirty="0">
              <a:solidFill>
                <a:srgbClr val="0072BC"/>
              </a:solidFill>
              <a:latin typeface="UTM Avo" panose="02040603050506020204" pitchFamily="18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F687CAA2-2FDB-4320-B5F4-EFA16B52C3C0}"/>
              </a:ext>
            </a:extLst>
          </p:cNvPr>
          <p:cNvSpPr txBox="1"/>
          <p:nvPr/>
        </p:nvSpPr>
        <p:spPr>
          <a:xfrm>
            <a:off x="2347590" y="4231156"/>
            <a:ext cx="237488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400" dirty="0">
                <a:solidFill>
                  <a:srgbClr val="0072BC"/>
                </a:solidFill>
                <a:latin typeface="UTM Avo" panose="02040603050506020204" pitchFamily="18" charset="0"/>
              </a:rPr>
              <a:t>An toàn thực phẩm</a:t>
            </a:r>
            <a:r>
              <a:rPr lang="en-US" sz="1400" dirty="0">
                <a:solidFill>
                  <a:srgbClr val="0072BC"/>
                </a:solidFill>
                <a:latin typeface="UTM Avo" panose="02040603050506020204" pitchFamily="18" charset="0"/>
              </a:rPr>
              <a:t> </a:t>
            </a:r>
          </a:p>
          <a:p>
            <a:pPr algn="ctr"/>
            <a:r>
              <a:rPr lang="en-US" sz="1400" dirty="0">
                <a:solidFill>
                  <a:srgbClr val="0072BC"/>
                </a:solidFill>
                <a:latin typeface="UTM Avo" panose="02040603050506020204" pitchFamily="18" charset="0"/>
              </a:rPr>
              <a:t>(</a:t>
            </a:r>
            <a:r>
              <a:rPr lang="vi-VN" sz="1400" dirty="0">
                <a:solidFill>
                  <a:srgbClr val="0072BC"/>
                </a:solidFill>
                <a:latin typeface="UTM Avo" panose="02040603050506020204" pitchFamily="18" charset="0"/>
              </a:rPr>
              <a:t>Chế phẩm</a:t>
            </a:r>
            <a:r>
              <a:rPr lang="en-US" sz="1400" dirty="0">
                <a:solidFill>
                  <a:srgbClr val="0072BC"/>
                </a:solidFill>
                <a:latin typeface="UTM Avo" panose="02040603050506020204" pitchFamily="18" charset="0"/>
              </a:rPr>
              <a:t>,</a:t>
            </a:r>
            <a:r>
              <a:rPr lang="vi-VN" sz="1400" dirty="0">
                <a:solidFill>
                  <a:srgbClr val="0072BC"/>
                </a:solidFill>
                <a:latin typeface="UTM Avo" panose="02040603050506020204" pitchFamily="18" charset="0"/>
              </a:rPr>
              <a:t> phụ gia thực phẩm, chất tiếp xúc thực phẩm..</a:t>
            </a:r>
            <a:r>
              <a:rPr lang="en-US" sz="1400" dirty="0">
                <a:solidFill>
                  <a:srgbClr val="0072BC"/>
                </a:solidFill>
                <a:latin typeface="UTM Avo" panose="02040603050506020204" pitchFamily="18" charset="0"/>
              </a:rPr>
              <a:t>.)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38A637C4-AF94-4DBC-90E3-88AA9CE6388A}"/>
              </a:ext>
            </a:extLst>
          </p:cNvPr>
          <p:cNvSpPr txBox="1"/>
          <p:nvPr/>
        </p:nvSpPr>
        <p:spPr>
          <a:xfrm>
            <a:off x="4569196" y="4265759"/>
            <a:ext cx="23756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400" dirty="0">
                <a:solidFill>
                  <a:srgbClr val="0072BC"/>
                </a:solidFill>
                <a:latin typeface="UTM Avo" panose="02040603050506020204" pitchFamily="18" charset="0"/>
              </a:rPr>
              <a:t>Thủy hải sản</a:t>
            </a:r>
            <a:r>
              <a:rPr lang="en-US" sz="1400" dirty="0">
                <a:solidFill>
                  <a:srgbClr val="0072BC"/>
                </a:solidFill>
                <a:latin typeface="UTM Avo" panose="02040603050506020204" pitchFamily="18" charset="0"/>
              </a:rPr>
              <a:t>,</a:t>
            </a:r>
            <a:r>
              <a:rPr lang="vi-VN" sz="1400" dirty="0">
                <a:solidFill>
                  <a:srgbClr val="0072BC"/>
                </a:solidFill>
                <a:latin typeface="UTM Avo" panose="02040603050506020204" pitchFamily="18" charset="0"/>
              </a:rPr>
              <a:t> nông sản</a:t>
            </a:r>
            <a:r>
              <a:rPr lang="en-US" sz="1400" dirty="0">
                <a:solidFill>
                  <a:srgbClr val="0072BC"/>
                </a:solidFill>
                <a:latin typeface="UTM Avo" panose="02040603050506020204" pitchFamily="18" charset="0"/>
              </a:rPr>
              <a:t>, </a:t>
            </a:r>
          </a:p>
          <a:p>
            <a:pPr algn="ctr"/>
            <a:r>
              <a:rPr lang="vi-VN" sz="1400" dirty="0">
                <a:solidFill>
                  <a:srgbClr val="0072BC"/>
                </a:solidFill>
                <a:latin typeface="UTM Avo" panose="02040603050506020204" pitchFamily="18" charset="0"/>
              </a:rPr>
              <a:t>Thức ăn chăn nuôi</a:t>
            </a:r>
            <a:endParaRPr lang="en-US" sz="1400" dirty="0">
              <a:solidFill>
                <a:srgbClr val="0072BC"/>
              </a:solidFill>
              <a:latin typeface="UTM Avo" panose="02040603050506020204" pitchFamily="18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C9287629-F13C-4C7D-93BB-4A500B1C05C1}"/>
              </a:ext>
            </a:extLst>
          </p:cNvPr>
          <p:cNvSpPr txBox="1"/>
          <p:nvPr/>
        </p:nvSpPr>
        <p:spPr>
          <a:xfrm>
            <a:off x="6872457" y="4244453"/>
            <a:ext cx="203551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400" dirty="0">
                <a:solidFill>
                  <a:srgbClr val="0072BC"/>
                </a:solidFill>
                <a:latin typeface="UTM Avo" panose="02040603050506020204" pitchFamily="18" charset="0"/>
              </a:rPr>
              <a:t>Môi trường</a:t>
            </a:r>
            <a:r>
              <a:rPr lang="en-US" sz="1400" dirty="0">
                <a:solidFill>
                  <a:srgbClr val="0072BC"/>
                </a:solidFill>
                <a:latin typeface="UTM Avo" panose="02040603050506020204" pitchFamily="18" charset="0"/>
              </a:rPr>
              <a:t> </a:t>
            </a:r>
          </a:p>
          <a:p>
            <a:pPr algn="ctr"/>
            <a:r>
              <a:rPr lang="en-US" sz="1400" dirty="0">
                <a:solidFill>
                  <a:srgbClr val="0072BC"/>
                </a:solidFill>
                <a:latin typeface="UTM Avo" panose="02040603050506020204" pitchFamily="18" charset="0"/>
              </a:rPr>
              <a:t>(</a:t>
            </a:r>
            <a:r>
              <a:rPr lang="vi-VN" sz="1400" dirty="0">
                <a:solidFill>
                  <a:srgbClr val="0072BC"/>
                </a:solidFill>
                <a:latin typeface="UTM Avo" panose="02040603050506020204" pitchFamily="18" charset="0"/>
              </a:rPr>
              <a:t>Thử nghiệm, đo đạc, quan trắc</a:t>
            </a:r>
            <a:r>
              <a:rPr lang="en-US" sz="1400" dirty="0">
                <a:solidFill>
                  <a:srgbClr val="0072BC"/>
                </a:solidFill>
                <a:latin typeface="UTM Avo" panose="02040603050506020204" pitchFamily="18" charset="0"/>
              </a:rPr>
              <a:t>)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5DB110A9-C432-4380-8969-FC9EF04E1705}"/>
              </a:ext>
            </a:extLst>
          </p:cNvPr>
          <p:cNvSpPr txBox="1"/>
          <p:nvPr/>
        </p:nvSpPr>
        <p:spPr>
          <a:xfrm>
            <a:off x="327899" y="6077473"/>
            <a:ext cx="20355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400" dirty="0">
                <a:solidFill>
                  <a:srgbClr val="0072BC"/>
                </a:solidFill>
                <a:latin typeface="UTM Avo" panose="02040603050506020204" pitchFamily="18" charset="0"/>
              </a:rPr>
              <a:t>Vật liệu &amp; cấu kiện xây dựng</a:t>
            </a:r>
            <a:endParaRPr lang="en-US" sz="1400" dirty="0">
              <a:solidFill>
                <a:srgbClr val="0072BC"/>
              </a:solidFill>
              <a:latin typeface="UTM Avo" panose="02040603050506020204" pitchFamily="18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ED84A23E-6EA2-4062-ADAA-39D1D93B2F63}"/>
              </a:ext>
            </a:extLst>
          </p:cNvPr>
          <p:cNvSpPr txBox="1"/>
          <p:nvPr/>
        </p:nvSpPr>
        <p:spPr>
          <a:xfrm>
            <a:off x="2318183" y="6054001"/>
            <a:ext cx="22938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400" dirty="0">
                <a:solidFill>
                  <a:srgbClr val="0072BC"/>
                </a:solidFill>
                <a:latin typeface="UTM Avo" panose="02040603050506020204" pitchFamily="18" charset="0"/>
              </a:rPr>
              <a:t>Điện – điện tử - </a:t>
            </a:r>
          </a:p>
          <a:p>
            <a:pPr algn="ctr"/>
            <a:r>
              <a:rPr lang="vi-VN" sz="1400" dirty="0">
                <a:solidFill>
                  <a:srgbClr val="0072BC"/>
                </a:solidFill>
                <a:latin typeface="UTM Avo" panose="02040603050506020204" pitchFamily="18" charset="0"/>
              </a:rPr>
              <a:t>Viễn thông</a:t>
            </a:r>
            <a:endParaRPr lang="en-US" sz="1400" dirty="0">
              <a:solidFill>
                <a:srgbClr val="0072BC"/>
              </a:solidFill>
              <a:latin typeface="UTM Avo" panose="02040603050506020204" pitchFamily="18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121965A-FCF4-4B9E-81D8-EEBCFF28EFC0}"/>
              </a:ext>
            </a:extLst>
          </p:cNvPr>
          <p:cNvSpPr txBox="1"/>
          <p:nvPr/>
        </p:nvSpPr>
        <p:spPr>
          <a:xfrm>
            <a:off x="4353696" y="6055017"/>
            <a:ext cx="253293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400" dirty="0">
                <a:solidFill>
                  <a:srgbClr val="0072BC"/>
                </a:solidFill>
                <a:latin typeface="UTM Avo" panose="02040603050506020204" pitchFamily="18" charset="0"/>
              </a:rPr>
              <a:t>Hàng tiêu dùng</a:t>
            </a:r>
            <a:r>
              <a:rPr lang="en-US" sz="1400" dirty="0">
                <a:solidFill>
                  <a:srgbClr val="0072BC"/>
                </a:solidFill>
                <a:latin typeface="UTM Avo" panose="02040603050506020204" pitchFamily="18" charset="0"/>
              </a:rPr>
              <a:t> </a:t>
            </a:r>
          </a:p>
          <a:p>
            <a:pPr algn="ctr"/>
            <a:r>
              <a:rPr lang="en-US" sz="1400" dirty="0">
                <a:solidFill>
                  <a:srgbClr val="0072BC"/>
                </a:solidFill>
                <a:latin typeface="UTM Avo" panose="02040603050506020204" pitchFamily="18" charset="0"/>
              </a:rPr>
              <a:t>(</a:t>
            </a:r>
            <a:r>
              <a:rPr lang="vi-VN" sz="1400" dirty="0">
                <a:solidFill>
                  <a:srgbClr val="0072BC"/>
                </a:solidFill>
                <a:latin typeface="UTM Avo" panose="02040603050506020204" pitchFamily="18" charset="0"/>
              </a:rPr>
              <a:t>Vải</a:t>
            </a:r>
            <a:r>
              <a:rPr lang="en-US" sz="1400" dirty="0">
                <a:solidFill>
                  <a:srgbClr val="0072BC"/>
                </a:solidFill>
                <a:latin typeface="UTM Avo" panose="02040603050506020204" pitchFamily="18" charset="0"/>
              </a:rPr>
              <a:t>,</a:t>
            </a:r>
            <a:r>
              <a:rPr lang="vi-VN" sz="1400" dirty="0">
                <a:solidFill>
                  <a:srgbClr val="0072BC"/>
                </a:solidFill>
                <a:latin typeface="UTM Avo" panose="02040603050506020204" pitchFamily="18" charset="0"/>
              </a:rPr>
              <a:t> giầy dép</a:t>
            </a:r>
            <a:r>
              <a:rPr lang="en-US" sz="1400" dirty="0">
                <a:solidFill>
                  <a:srgbClr val="0072BC"/>
                </a:solidFill>
                <a:latin typeface="UTM Avo" panose="02040603050506020204" pitchFamily="18" charset="0"/>
              </a:rPr>
              <a:t>, </a:t>
            </a:r>
            <a:r>
              <a:rPr lang="vi-VN" sz="1400" dirty="0">
                <a:solidFill>
                  <a:srgbClr val="0072BC"/>
                </a:solidFill>
                <a:latin typeface="UTM Avo" panose="02040603050506020204" pitchFamily="18" charset="0"/>
              </a:rPr>
              <a:t>đồ chơi trẻ em</a:t>
            </a:r>
            <a:r>
              <a:rPr lang="en-US" sz="1400" dirty="0">
                <a:solidFill>
                  <a:srgbClr val="0072BC"/>
                </a:solidFill>
                <a:latin typeface="UTM Avo" panose="02040603050506020204" pitchFamily="18" charset="0"/>
              </a:rPr>
              <a:t>,</a:t>
            </a:r>
            <a:r>
              <a:rPr lang="vi-VN" sz="1400" dirty="0">
                <a:solidFill>
                  <a:srgbClr val="0072BC"/>
                </a:solidFill>
                <a:latin typeface="UTM Avo" panose="02040603050506020204" pitchFamily="18" charset="0"/>
              </a:rPr>
              <a:t> nhựa, đồ gỗ nội thất</a:t>
            </a:r>
            <a:r>
              <a:rPr lang="en-US" sz="1400" dirty="0">
                <a:solidFill>
                  <a:srgbClr val="0072BC"/>
                </a:solidFill>
                <a:latin typeface="UTM Avo" panose="02040603050506020204" pitchFamily="18" charset="0"/>
              </a:rPr>
              <a:t>)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8902DD36-5906-4B04-B92B-2024BDC11EC8}"/>
              </a:ext>
            </a:extLst>
          </p:cNvPr>
          <p:cNvSpPr txBox="1"/>
          <p:nvPr/>
        </p:nvSpPr>
        <p:spPr>
          <a:xfrm>
            <a:off x="6732782" y="6025337"/>
            <a:ext cx="20355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400" dirty="0">
                <a:solidFill>
                  <a:srgbClr val="0072BC"/>
                </a:solidFill>
                <a:latin typeface="UTM Avo" panose="02040603050506020204" pitchFamily="18" charset="0"/>
              </a:rPr>
              <a:t>Ứng dụng công nghệ MSMV – GS1</a:t>
            </a:r>
            <a:endParaRPr lang="en-US" sz="1400" dirty="0">
              <a:solidFill>
                <a:srgbClr val="0072BC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64494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821361-E73A-0E88-B1C0-64B013A5B3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0697" y="3088891"/>
            <a:ext cx="7177915" cy="1431349"/>
          </a:xfrm>
        </p:spPr>
        <p:txBody>
          <a:bodyPr/>
          <a:lstStyle/>
          <a:p>
            <a:r>
              <a:rPr lang="vi-VN" dirty="0">
                <a:latin typeface="Arial" panose="020B0604020202020204" pitchFamily="34" charset="0"/>
                <a:cs typeface="Arial" panose="020B0604020202020204" pitchFamily="34" charset="0"/>
              </a:rPr>
              <a:t>QUY TRÌNH, CÁC NỘI DUNG THỰC HIỆN VỀ KIỂM TRA, GIÁM ĐỊNH, CHỨNG NHẬN ĐỐI VỚI THỰC PHẨM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52061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5286B5-447F-428B-ABE8-9CB97D6B61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7427" y="305940"/>
            <a:ext cx="6000751" cy="629924"/>
          </a:xfrm>
        </p:spPr>
        <p:txBody>
          <a:bodyPr/>
          <a:lstStyle/>
          <a:p>
            <a:pPr algn="ctr"/>
            <a:r>
              <a:rPr lang="vi-VN" sz="2100" dirty="0"/>
              <a:t>Các dịch vụ của QUATEST 3 liên quan đến nhóm sản phẩm Thực phẩm</a:t>
            </a:r>
            <a:endParaRPr lang="en-US" sz="21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F8BECF-6FD1-4AB2-9BFF-424C7B72CA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31319" y="1353852"/>
            <a:ext cx="8791911" cy="5754314"/>
          </a:xfrm>
        </p:spPr>
        <p:txBody>
          <a:bodyPr>
            <a:normAutofit fontScale="32500" lnSpcReduction="20000"/>
          </a:bodyPr>
          <a:lstStyle/>
          <a:p>
            <a:pPr marL="0" indent="0">
              <a:lnSpc>
                <a:spcPct val="140000"/>
              </a:lnSpc>
              <a:buNone/>
            </a:pPr>
            <a:r>
              <a:rPr lang="vi-VN" sz="4600" b="1" dirty="0"/>
              <a:t>ĐÁNH GIÁ SỰ PHÙ HỢP</a:t>
            </a:r>
            <a:endParaRPr lang="en-US" sz="4600" b="1" dirty="0"/>
          </a:p>
          <a:p>
            <a:pPr lvl="0">
              <a:lnSpc>
                <a:spcPct val="140000"/>
              </a:lnSpc>
            </a:pPr>
            <a:r>
              <a:rPr lang="vi-VN" sz="4600" dirty="0">
                <a:latin typeface="+mn-lt"/>
              </a:rPr>
              <a:t>Kiểm tra nhà nước thực phẩm nhập khẩu theo chỉ định của các Bộ quản lý chuyên ngành</a:t>
            </a:r>
          </a:p>
          <a:p>
            <a:pPr>
              <a:lnSpc>
                <a:spcPct val="140000"/>
              </a:lnSpc>
            </a:pPr>
            <a:r>
              <a:rPr lang="vi-VN" sz="4600" dirty="0">
                <a:latin typeface="+mn-lt"/>
              </a:rPr>
              <a:t>Chứng nhận hợp quy </a:t>
            </a:r>
          </a:p>
          <a:p>
            <a:pPr marL="0" indent="0">
              <a:lnSpc>
                <a:spcPct val="140000"/>
              </a:lnSpc>
              <a:buNone/>
            </a:pPr>
            <a:r>
              <a:rPr lang="vi-VN" sz="4600" dirty="0">
                <a:latin typeface="+mn-lt"/>
              </a:rPr>
              <a:t>       Phương thức 1: chứng nhận trên mẫu đại diện</a:t>
            </a:r>
            <a:endParaRPr lang="en-US" sz="4600" dirty="0">
              <a:latin typeface="+mn-lt"/>
            </a:endParaRPr>
          </a:p>
          <a:p>
            <a:pPr marL="0" lvl="0" indent="0">
              <a:lnSpc>
                <a:spcPct val="140000"/>
              </a:lnSpc>
              <a:buNone/>
            </a:pPr>
            <a:r>
              <a:rPr lang="vi-VN" sz="4600" dirty="0">
                <a:latin typeface="+mn-lt"/>
              </a:rPr>
              <a:t>       Phương thức 7: chứng nhận trên lô hàng nhập khẩu / sản xuất trong nước</a:t>
            </a:r>
          </a:p>
          <a:p>
            <a:pPr marL="0" lvl="0" indent="0">
              <a:lnSpc>
                <a:spcPct val="140000"/>
              </a:lnSpc>
              <a:buNone/>
            </a:pPr>
            <a:r>
              <a:rPr lang="vi-VN" sz="4600" dirty="0">
                <a:latin typeface="+mn-lt"/>
              </a:rPr>
              <a:t>       Phương thức 5: chứng nhận trên dây chuyền sản xuất đối với sản phẩm trong nước/ nhập khẩu. </a:t>
            </a:r>
          </a:p>
          <a:p>
            <a:pPr lvl="0">
              <a:lnSpc>
                <a:spcPct val="140000"/>
              </a:lnSpc>
            </a:pPr>
            <a:r>
              <a:rPr lang="vi-VN" sz="4600" dirty="0">
                <a:latin typeface="+mn-lt"/>
              </a:rPr>
              <a:t>Giám định</a:t>
            </a:r>
            <a:endParaRPr lang="en-US" sz="4600" dirty="0">
              <a:latin typeface="+mn-lt"/>
            </a:endParaRPr>
          </a:p>
          <a:p>
            <a:pPr marL="1028700" lvl="2" indent="-342900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vi-VN" sz="4600" dirty="0">
                <a:solidFill>
                  <a:schemeClr val="tx1"/>
                </a:solidFill>
              </a:rPr>
              <a:t>Giám định chất lượng an toàn của lô hàng nhập khẩu / sản xuất trong nước / lô hàng xuất khẩu</a:t>
            </a:r>
            <a:endParaRPr lang="en-US" sz="4600" dirty="0">
              <a:solidFill>
                <a:schemeClr val="tx1"/>
              </a:solidFill>
            </a:endParaRPr>
          </a:p>
          <a:p>
            <a:pPr marL="1028700" lvl="2" indent="-342900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vi-VN" sz="4600" dirty="0">
                <a:solidFill>
                  <a:schemeClr val="tx1"/>
                </a:solidFill>
              </a:rPr>
              <a:t>Giám định chất lượng an toàn của mẫu sản phẩm </a:t>
            </a:r>
            <a:endParaRPr lang="en-US" sz="4600" dirty="0">
              <a:solidFill>
                <a:schemeClr val="tx1"/>
              </a:solidFill>
            </a:endParaRPr>
          </a:p>
          <a:p>
            <a:pPr marL="1028700" lvl="2" indent="-342900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vi-VN" sz="4600" dirty="0">
                <a:solidFill>
                  <a:schemeClr val="tx1"/>
                </a:solidFill>
              </a:rPr>
              <a:t>Hướng dẫn Doanh nghiệp thủ tục Tự công bố/ Đăng ký bản công bố </a:t>
            </a:r>
            <a:r>
              <a:rPr lang="vi-VN" sz="4600" dirty="0">
                <a:solidFill>
                  <a:schemeClr val="tx1"/>
                </a:solidFill>
                <a:cs typeface="Arial" panose="020B0604020202020204" pitchFamily="34" charset="0"/>
              </a:rPr>
              <a:t>(</a:t>
            </a:r>
            <a:r>
              <a:rPr lang="en-US" sz="4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bao </a:t>
            </a:r>
            <a:r>
              <a:rPr lang="en-US" sz="4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gồm</a:t>
            </a:r>
            <a:r>
              <a:rPr lang="en-US" sz="4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600" dirty="0">
                <a:solidFill>
                  <a:schemeClr val="tx1"/>
                </a:solidFill>
              </a:rPr>
              <a:t>thử nghiệm, đánh giá sản phẩm và xây dựng Dự thảo Bản tự công bố/ Bản công bố sản phẩm)</a:t>
            </a:r>
            <a:endParaRPr lang="en-US" sz="4600" dirty="0">
              <a:solidFill>
                <a:schemeClr val="tx1"/>
              </a:solidFill>
            </a:endParaRPr>
          </a:p>
          <a:p>
            <a:pPr marL="0" indent="0">
              <a:lnSpc>
                <a:spcPct val="140000"/>
              </a:lnSpc>
              <a:buNone/>
            </a:pPr>
            <a:r>
              <a:rPr lang="vi-VN" sz="4600" b="1" dirty="0"/>
              <a:t>THỬ NGHIỆM</a:t>
            </a:r>
            <a:endParaRPr lang="en-US" sz="4600" b="1" dirty="0"/>
          </a:p>
          <a:p>
            <a:pPr lvl="0">
              <a:lnSpc>
                <a:spcPct val="140000"/>
              </a:lnSpc>
            </a:pPr>
            <a:r>
              <a:rPr lang="vi-VN" sz="4600" dirty="0"/>
              <a:t>Phục vụ quản lý nhà nước</a:t>
            </a:r>
            <a:endParaRPr lang="en-US" sz="4600" dirty="0"/>
          </a:p>
          <a:p>
            <a:pPr lvl="0">
              <a:lnSpc>
                <a:spcPct val="140000"/>
              </a:lnSpc>
            </a:pPr>
            <a:r>
              <a:rPr lang="vi-VN" sz="4600" dirty="0"/>
              <a:t>Yêu cầu của cá nhân, tổ chức</a:t>
            </a:r>
            <a:endParaRPr lang="en-US" sz="4600" dirty="0"/>
          </a:p>
          <a:p>
            <a:pPr>
              <a:lnSpc>
                <a:spcPct val="16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73370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3858</TotalTime>
  <Words>2233</Words>
  <Application>Microsoft Office PowerPoint</Application>
  <PresentationFormat>On-screen Show (4:3)</PresentationFormat>
  <Paragraphs>253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Arial</vt:lpstr>
      <vt:lpstr>Calibri</vt:lpstr>
      <vt:lpstr>Calibri Light</vt:lpstr>
      <vt:lpstr>Times New Roman</vt:lpstr>
      <vt:lpstr>UTM Avo</vt:lpstr>
      <vt:lpstr>Wingdings</vt:lpstr>
      <vt:lpstr>Office Theme</vt:lpstr>
      <vt:lpstr>HƯỚNG DẪN VỀ QUY TRÌNH, CÁC NỘI DUNG THỰC HIỆN VỀ KIỂM TRA, GIÁM ĐỊNH, CHỨNG NHẬN ĐỐI VỚI THỰC PHẨM</vt:lpstr>
      <vt:lpstr>GIỚI THIỆU VỀ  TRUNG TÂM KỸ THUẬT 3</vt:lpstr>
      <vt:lpstr>GIỚI THIỆU CHUNG</vt:lpstr>
      <vt:lpstr>SỨ MỆNH</vt:lpstr>
      <vt:lpstr>CÁC DỊCH VỤ CỦA  TRUNG TÂM KỸ THUẬT 3 (QUATEST 3)</vt:lpstr>
      <vt:lpstr>LĨNH VỰC KỸ THUẬT</vt:lpstr>
      <vt:lpstr>PowerPoint Presentation</vt:lpstr>
      <vt:lpstr>QUY TRÌNH, CÁC NỘI DUNG THỰC HIỆN VỀ KIỂM TRA, GIÁM ĐỊNH, CHỨNG NHẬN ĐỐI VỚI THỰC PHẨM</vt:lpstr>
      <vt:lpstr>Các dịch vụ của QUATEST 3 liên quan đến nhóm sản phẩm Thực phẩm</vt:lpstr>
      <vt:lpstr>Các dịch vụ của QUATEST 3 liên quan đến nhóm sản phẩm Thực phẩm</vt:lpstr>
      <vt:lpstr>Các dịch vụ của QUATEST 3 liên quan đến nhóm sản phẩm Thực phẩm</vt:lpstr>
      <vt:lpstr>Các dịch vụ của QUATEST 3 liên quan đến nhóm sản phẩm Thực phẩm</vt:lpstr>
      <vt:lpstr>Các dịch vụ của QUATEST 3 liên quan đến nhóm sản phẩm Thực phẩm</vt:lpstr>
      <vt:lpstr>Các dịch vụ của QUATEST 3 liên quan đến nhóm sản phẩm Thực phẩm</vt:lpstr>
      <vt:lpstr>Các dịch vụ của QUATEST 3 liên quan đến nhóm sản phẩm Thực phẩm</vt:lpstr>
      <vt:lpstr>Các dịch vụ của QUATEST 3 liên quan đến nhóm sản phẩm Thực phẩm</vt:lpstr>
      <vt:lpstr>LIÊN HỆ</vt:lpstr>
      <vt:lpstr>LIÊN HỆ</vt:lpstr>
      <vt:lpstr>LIÊN HỆ</vt:lpstr>
      <vt:lpstr>CHÂN THÀNH CẢM ƠN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Thong Do Van Nguyen</dc:creator>
  <cp:lastModifiedBy>Admin</cp:lastModifiedBy>
  <cp:revision>362</cp:revision>
  <dcterms:created xsi:type="dcterms:W3CDTF">2017-04-04T07:20:53Z</dcterms:created>
  <dcterms:modified xsi:type="dcterms:W3CDTF">2026-04-17T22:28:31Z</dcterms:modified>
</cp:coreProperties>
</file>